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72" y="43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979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87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92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518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26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691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741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584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82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31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300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B316A-F511-48AA-AFDD-16EDBE0400CB}" type="datetimeFigureOut">
              <a:rPr lang="it-IT" smtClean="0"/>
              <a:t>29/10/2026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2DD61-174C-42DB-A923-82F40DE0ACC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20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iteb@siteb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3B2ACE4-8A92-9FF4-2E96-3D9FC154CCA9}"/>
              </a:ext>
            </a:extLst>
          </p:cNvPr>
          <p:cNvSpPr/>
          <p:nvPr/>
        </p:nvSpPr>
        <p:spPr>
          <a:xfrm>
            <a:off x="68094" y="85060"/>
            <a:ext cx="3699574" cy="73364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it-IT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83000"/>
              </a:lnSpc>
              <a:spcAft>
                <a:spcPts val="800"/>
              </a:spcAft>
            </a:pPr>
            <a:r>
              <a:rPr lang="it-IT" sz="19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CORSO DI BASE PAVIMENTAZIONI STRADALI</a:t>
            </a:r>
          </a:p>
          <a:p>
            <a:pPr algn="ctr"/>
            <a:r>
              <a:rPr lang="it-IT" sz="1500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Principi per una corretta progettazione, esecuzione e manutenzione </a:t>
            </a:r>
          </a:p>
          <a:p>
            <a:pPr algn="ctr"/>
            <a:endParaRPr lang="it-IT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MODULO DI ISCRIZIONE</a:t>
            </a:r>
          </a:p>
          <a:p>
            <a:pPr algn="ctr"/>
            <a:endParaRPr lang="it-IT" sz="11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SEDE DEL CORSO</a:t>
            </a:r>
          </a:p>
          <a:p>
            <a:pPr algn="ctr"/>
            <a:r>
              <a:rPr lang="it-IT" b="1" dirty="0">
                <a:solidFill>
                  <a:srgbClr val="4D4D4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 dell´Industria, 1</a:t>
            </a:r>
            <a:br>
              <a:rPr lang="it-IT" b="1" dirty="0">
                <a:solidFill>
                  <a:srgbClr val="4D4D4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it-IT" b="1" dirty="0">
                <a:solidFill>
                  <a:srgbClr val="4D4D4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37012 Bussolengo (VR)</a:t>
            </a:r>
            <a:br>
              <a:rPr lang="it-IT" b="1" dirty="0">
                <a:solidFill>
                  <a:srgbClr val="4D4D4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it-IT" sz="1400" b="1" dirty="0">
              <a:solidFill>
                <a:srgbClr val="4D4D4D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r>
              <a:rPr lang="it-IT" sz="1400" b="1" i="1" kern="1400" dirty="0">
                <a:solidFill>
                  <a:srgbClr val="00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t-IT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r>
              <a:rPr lang="it-IT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VISITE</a:t>
            </a:r>
          </a:p>
          <a:p>
            <a:pPr algn="ctr">
              <a:lnSpc>
                <a:spcPct val="83000"/>
              </a:lnSpc>
            </a:pPr>
            <a:endParaRPr lang="it-IT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r>
              <a:rPr lang="it-IT" sz="1200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 prove </a:t>
            </a:r>
          </a:p>
          <a:p>
            <a:pPr algn="ctr">
              <a:lnSpc>
                <a:spcPct val="83000"/>
              </a:lnSpc>
            </a:pPr>
            <a:r>
              <a:rPr lang="it-IT" sz="1200" b="1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VALLI ZABBAN Spa</a:t>
            </a:r>
          </a:p>
          <a:p>
            <a:pPr algn="ctr">
              <a:lnSpc>
                <a:spcPct val="83000"/>
              </a:lnSpc>
            </a:pPr>
            <a:endParaRPr lang="it-IT" sz="800" b="1" i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r>
              <a:rPr lang="it-IT" sz="1200" b="1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ctr">
              <a:lnSpc>
                <a:spcPct val="83000"/>
              </a:lnSpc>
            </a:pPr>
            <a:r>
              <a:rPr lang="it-IT" sz="1200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Stabilimento di produzione       </a:t>
            </a:r>
          </a:p>
          <a:p>
            <a:pPr algn="ctr">
              <a:lnSpc>
                <a:spcPct val="83000"/>
              </a:lnSpc>
            </a:pPr>
            <a:r>
              <a:rPr lang="it-IT" sz="1200" b="1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EDILPAVIMENTAZIONI Srl</a:t>
            </a:r>
          </a:p>
          <a:p>
            <a:pPr algn="ctr">
              <a:lnSpc>
                <a:spcPct val="83000"/>
              </a:lnSpc>
            </a:pPr>
            <a:r>
              <a:rPr lang="it-IT" sz="1200" i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(Levico Terme)</a:t>
            </a:r>
          </a:p>
          <a:p>
            <a:pPr algn="ctr">
              <a:lnSpc>
                <a:spcPct val="83000"/>
              </a:lnSpc>
            </a:pPr>
            <a:endParaRPr lang="it-IT" sz="1200" b="1" i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endParaRPr lang="it-IT" sz="1200" b="1" i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ORGANIZZAZIONE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83000"/>
              </a:lnSpc>
            </a:pPr>
            <a:endParaRPr lang="it-IT" sz="1200" b="1" i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r>
              <a:rPr lang="it-IT" sz="14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SITEB – Strade Italiane e Bitumi</a:t>
            </a:r>
          </a:p>
          <a:p>
            <a:pPr marL="182563" algn="ctr">
              <a:lnSpc>
                <a:spcPct val="83000"/>
              </a:lnSpc>
            </a:pPr>
            <a:r>
              <a:rPr lang="it-IT" sz="1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Piazza della Costituzione, 5C, 40128 Bologna BO</a:t>
            </a:r>
            <a:endParaRPr lang="it-IT" sz="11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r>
              <a:rPr lang="it-IT" sz="1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Tel. 051 282977 – </a:t>
            </a:r>
            <a:r>
              <a:rPr lang="it-IT" sz="110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it-IT" sz="1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-mail: </a:t>
            </a:r>
            <a:r>
              <a:rPr lang="it-IT" sz="1100" u="sng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siteb@siteb.it</a:t>
            </a:r>
            <a:endParaRPr lang="it-IT" sz="1100" u="sng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endParaRPr lang="it-IT" sz="1100" u="sng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endParaRPr lang="it-IT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il contributo tecnico di:</a:t>
            </a:r>
          </a:p>
          <a:p>
            <a:pPr marL="182563" algn="ctr">
              <a:lnSpc>
                <a:spcPct val="83000"/>
              </a:lnSpc>
            </a:pPr>
            <a:endParaRPr lang="it-IT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endParaRPr lang="it-IT" sz="1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563" algn="ctr">
              <a:lnSpc>
                <a:spcPct val="83000"/>
              </a:lnSpc>
            </a:pPr>
            <a:endParaRPr lang="it-IT" sz="1100" u="sng" dirty="0">
              <a:solidFill>
                <a:srgbClr val="0070C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it-IT" sz="1400" dirty="0">
              <a:solidFill>
                <a:srgbClr val="4D4D4D"/>
              </a:solidFill>
              <a:latin typeface="Arial Unicode MS"/>
              <a:ea typeface="Calibri" panose="020F0502020204030204" pitchFamily="34" charset="0"/>
              <a:cs typeface="Lao UI" panose="020B0502040204020203" pitchFamily="34" charset="0"/>
            </a:endParaRPr>
          </a:p>
          <a:p>
            <a:pPr algn="ctr"/>
            <a:endParaRPr lang="it-IT" sz="1400" dirty="0">
              <a:solidFill>
                <a:srgbClr val="4D4D4D"/>
              </a:solidFill>
              <a:effectLst/>
              <a:latin typeface="Arial Unicode MS"/>
              <a:ea typeface="Calibri" panose="020F0502020204030204" pitchFamily="34" charset="0"/>
              <a:cs typeface="Lao UI" panose="020B0502040204020203" pitchFamily="34" charset="0"/>
            </a:endParaRPr>
          </a:p>
          <a:p>
            <a:pPr algn="ctr"/>
            <a:endParaRPr lang="it-IT" sz="1400" dirty="0">
              <a:solidFill>
                <a:srgbClr val="4D4D4D"/>
              </a:solidFill>
              <a:latin typeface="Arial Unicode MS"/>
              <a:ea typeface="Calibri" panose="020F0502020204030204" pitchFamily="34" charset="0"/>
              <a:cs typeface="Lao UI" panose="020B0502040204020203" pitchFamily="34" charset="0"/>
            </a:endParaRPr>
          </a:p>
          <a:p>
            <a:pPr algn="ctr"/>
            <a:endParaRPr lang="it-IT" sz="1400" dirty="0">
              <a:solidFill>
                <a:srgbClr val="4D4D4D"/>
              </a:solidFill>
              <a:effectLst/>
              <a:latin typeface="Arial Unicode MS"/>
              <a:ea typeface="Calibri" panose="020F0502020204030204" pitchFamily="34" charset="0"/>
              <a:cs typeface="Lao UI" panose="020B0502040204020203" pitchFamily="34" charset="0"/>
            </a:endParaRPr>
          </a:p>
          <a:p>
            <a:pPr algn="ctr"/>
            <a:endParaRPr lang="it-IT" sz="1400" dirty="0">
              <a:solidFill>
                <a:srgbClr val="4D4D4D"/>
              </a:solidFill>
              <a:effectLst/>
              <a:latin typeface="Arial Unicode MS"/>
              <a:ea typeface="Calibri" panose="020F0502020204030204" pitchFamily="34" charset="0"/>
              <a:cs typeface="Lao UI" panose="020B0502040204020203" pitchFamily="34" charset="0"/>
            </a:endParaRPr>
          </a:p>
          <a:p>
            <a:pPr algn="ctr"/>
            <a:endParaRPr lang="it-I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Box 2">
            <a:extLst>
              <a:ext uri="{FF2B5EF4-FFF2-40B4-BE49-F238E27FC236}">
                <a16:creationId xmlns:a16="http://schemas.microsoft.com/office/drawing/2014/main" id="{7276DF06-D881-7123-DB7D-6AFFF74D2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091" y="1989667"/>
            <a:ext cx="6462713" cy="5096933"/>
          </a:xfrm>
          <a:prstGeom prst="rect">
            <a:avLst/>
          </a:prstGeom>
          <a:noFill/>
          <a:ln w="19050" algn="in">
            <a:solidFill>
              <a:srgbClr val="15764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144576" tIns="36576" rIns="144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Per </a:t>
            </a:r>
            <a:r>
              <a:rPr kumimoji="0" lang="it-IT" altLang="it-IT" sz="14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tutti i partecipanti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, compilare il seguente format da inviare a </a:t>
            </a:r>
            <a:r>
              <a:rPr lang="it-IT" altLang="it-IT" sz="1400" b="1" dirty="0">
                <a:solidFill>
                  <a:srgbClr val="000000"/>
                </a:solidFill>
                <a:latin typeface="Arial Narrow" panose="020B0606020202030204" pitchFamily="34" charset="0"/>
                <a:hlinkClick r:id="rId2"/>
              </a:rPr>
              <a:t>siteb@siteb.it</a:t>
            </a:r>
            <a:endParaRPr lang="it-IT" altLang="it-IT" sz="14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NOME		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COGNOME		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INGEGNERE ISCRITTO ALL’ALBO                                              SI                   NO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C.F. personale (</a:t>
            </a: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solo per ingegneri richiedenti CFP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) 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  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AZIENDA/ENTE	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VIA         __________________________ CAP _______   CITT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À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P.IVA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     ____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_________________________         C.F. 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Codice destinatario _________________    (per fatturazione elettronica)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TEL./CELL.</a:t>
            </a:r>
            <a:r>
              <a:rPr lang="it-IT" altLang="it-IT" sz="1400" dirty="0">
                <a:solidFill>
                  <a:srgbClr val="000000"/>
                </a:solidFill>
                <a:latin typeface="Arial Narrow" panose="020B0606020202030204" pitchFamily="34" charset="0"/>
              </a:rPr>
              <a:t> </a:t>
            </a:r>
            <a:r>
              <a:rPr kumimoji="0" lang="it-IT" altLang="it-IT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________________________  e-mail_________________________________ Pagamento con bonifico bancario su c/c intestato a</a:t>
            </a: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kumimoji="0" lang="it-IT" altLang="it-IT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SITEBSI – SITEB </a:t>
            </a:r>
            <a:r>
              <a:rPr lang="it-IT" altLang="it-IT" sz="1200" b="1" dirty="0">
                <a:solidFill>
                  <a:srgbClr val="000000"/>
                </a:solidFill>
                <a:latin typeface="Arial Narrow" panose="020B0606020202030204" pitchFamily="34" charset="0"/>
              </a:rPr>
              <a:t>SERVIZI INTEGRATI Srl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I</a:t>
            </a: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BAN  IT 79 K 02008 13120 00000 3534645</a:t>
            </a:r>
            <a:b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</a:b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Autorizzo il trattamento dei dati personali ai sensi del Decreto Legislativo 30 giugno 2003, n. 196 e del GDPR (Regolamento UE 2016/679) per le finalità di cui alla richiesta di iscrizione.</a:t>
            </a:r>
            <a:r>
              <a:rPr kumimoji="0" lang="it-IT" altLang="it-IT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							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FIRMA ________________________________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C7B5BE7-8FCC-149A-64BB-DBFD7529E8FB}"/>
              </a:ext>
            </a:extLst>
          </p:cNvPr>
          <p:cNvSpPr/>
          <p:nvPr/>
        </p:nvSpPr>
        <p:spPr>
          <a:xfrm>
            <a:off x="3938867" y="270237"/>
            <a:ext cx="6462713" cy="1607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lnSpc>
                <a:spcPct val="115000"/>
              </a:lnSpc>
            </a:pPr>
            <a:r>
              <a:rPr lang="it-IT" sz="1200" b="1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QUOTA DI PARTECIPAZIONE</a:t>
            </a:r>
            <a:r>
              <a:rPr lang="it-IT" sz="12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257175" indent="-171450">
              <a:lnSpc>
                <a:spcPct val="150000"/>
              </a:lnSpc>
              <a:buFontTx/>
              <a:buChar char="-"/>
            </a:pPr>
            <a:r>
              <a:rPr lang="it-IT" sz="12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Euro 700 + Iva Associati SITEB			Euro 1.000 + Iva non Associati</a:t>
            </a:r>
          </a:p>
          <a:p>
            <a:pPr marL="85725">
              <a:lnSpc>
                <a:spcPct val="150000"/>
              </a:lnSpc>
            </a:pPr>
            <a:r>
              <a:rPr lang="it-IT" sz="12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La quota comprende: costi di ristorazione, costi di trasferimento pullman, materiale didattico (estratto sintetico delle presentazioni), altra documentazione distribuita da SITEB, attestato di partecipazione.</a:t>
            </a:r>
          </a:p>
          <a:p>
            <a:pPr marL="95250">
              <a:lnSpc>
                <a:spcPct val="115000"/>
              </a:lnSpc>
            </a:pPr>
            <a:r>
              <a:rPr lang="it-IT" sz="1200" b="1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Sconto: 20 % nel caso di partecipazione di almeno 4 iscritti per azienda</a:t>
            </a:r>
          </a:p>
          <a:p>
            <a:pPr marL="717550" indent="-171450">
              <a:lnSpc>
                <a:spcPct val="115000"/>
              </a:lnSpc>
              <a:buFontTx/>
              <a:buChar char="-"/>
            </a:pPr>
            <a:endParaRPr lang="it-IT" sz="10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708ACD9-C7C5-3463-F6D4-901389B38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790" y="183820"/>
            <a:ext cx="1207113" cy="59136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A2BE0E4-B41B-E2BA-A68A-430810944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34" y="5579533"/>
            <a:ext cx="2705224" cy="2705224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7942647" y="3048001"/>
            <a:ext cx="2540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866427" y="3048001"/>
            <a:ext cx="2540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463190" y="7162797"/>
            <a:ext cx="5414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latin typeface="Arial" panose="020B0604020202020204" pitchFamily="34" charset="0"/>
                <a:cs typeface="Times New Roman" panose="02020603050405020304" pitchFamily="18" charset="0"/>
              </a:rPr>
              <a:t>NOTA ORGANIZZATIVA</a:t>
            </a:r>
            <a:r>
              <a:rPr lang="it-IT" sz="1400" b="1" dirty="0">
                <a:latin typeface="Arial" panose="020B0604020202020204" pitchFamily="34" charset="0"/>
                <a:cs typeface="Times New Roman" panose="02020603050405020304" pitchFamily="18" charset="0"/>
              </a:rPr>
              <a:t>: </a:t>
            </a:r>
            <a:r>
              <a:rPr lang="it-IT" sz="1050" dirty="0">
                <a:latin typeface="Arial" panose="020B0604020202020204" pitchFamily="34" charset="0"/>
                <a:cs typeface="Times New Roman" panose="02020603050405020304" pitchFamily="18" charset="0"/>
              </a:rPr>
              <a:t>il corso si svolgerà al raggiungimento di minimo 20 iscritti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9513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1970</TotalTime>
  <Words>312</Words>
  <Application>Microsoft Office PowerPoint</Application>
  <PresentationFormat>Personalizzato</PresentationFormat>
  <Paragraphs>53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Arial Unicode MS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Capsoni</dc:creator>
  <cp:lastModifiedBy>Nicola Ravaioli</cp:lastModifiedBy>
  <cp:revision>156</cp:revision>
  <cp:lastPrinted>2023-05-29T13:50:43Z</cp:lastPrinted>
  <dcterms:created xsi:type="dcterms:W3CDTF">2023-02-25T13:50:50Z</dcterms:created>
  <dcterms:modified xsi:type="dcterms:W3CDTF">2026-10-29T09:28:38Z</dcterms:modified>
</cp:coreProperties>
</file>