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0691813" cy="7559675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56" y="102"/>
      </p:cViewPr>
      <p:guideLst>
        <p:guide orient="horz" pos="2381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B316A-F511-48AA-AFDD-16EDBE0400CB}" type="datetimeFigureOut">
              <a:rPr lang="it-IT" smtClean="0"/>
              <a:t>19/06/2023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2DD61-174C-42DB-A923-82F40DE0AC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2979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B316A-F511-48AA-AFDD-16EDBE0400CB}" type="datetimeFigureOut">
              <a:rPr lang="it-IT" smtClean="0"/>
              <a:t>19/06/2023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2DD61-174C-42DB-A923-82F40DE0AC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0318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B316A-F511-48AA-AFDD-16EDBE0400CB}" type="datetimeFigureOut">
              <a:rPr lang="it-IT" smtClean="0"/>
              <a:t>19/06/2023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2DD61-174C-42DB-A923-82F40DE0AC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3000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B316A-F511-48AA-AFDD-16EDBE0400CB}" type="datetimeFigureOut">
              <a:rPr lang="it-IT" smtClean="0"/>
              <a:t>19/06/2023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2DD61-174C-42DB-A923-82F40DE0AC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1875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B316A-F511-48AA-AFDD-16EDBE0400CB}" type="datetimeFigureOut">
              <a:rPr lang="it-IT" smtClean="0"/>
              <a:t>19/06/2023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2DD61-174C-42DB-A923-82F40DE0AC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692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B316A-F511-48AA-AFDD-16EDBE0400CB}" type="datetimeFigureOut">
              <a:rPr lang="it-IT" smtClean="0"/>
              <a:t>19/06/2023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2DD61-174C-42DB-A923-82F40DE0AC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5180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B316A-F511-48AA-AFDD-16EDBE0400CB}" type="datetimeFigureOut">
              <a:rPr lang="it-IT" smtClean="0"/>
              <a:t>19/06/2023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2DD61-174C-42DB-A923-82F40DE0AC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2621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B316A-F511-48AA-AFDD-16EDBE0400CB}" type="datetimeFigureOut">
              <a:rPr lang="it-IT" smtClean="0"/>
              <a:t>19/06/2023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2DD61-174C-42DB-A923-82F40DE0AC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5691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B316A-F511-48AA-AFDD-16EDBE0400CB}" type="datetimeFigureOut">
              <a:rPr lang="it-IT" smtClean="0"/>
              <a:t>19/06/2023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2DD61-174C-42DB-A923-82F40DE0AC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1741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B316A-F511-48AA-AFDD-16EDBE0400CB}" type="datetimeFigureOut">
              <a:rPr lang="it-IT" smtClean="0"/>
              <a:t>19/06/2023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2DD61-174C-42DB-A923-82F40DE0AC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5841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B316A-F511-48AA-AFDD-16EDBE0400CB}" type="datetimeFigureOut">
              <a:rPr lang="it-IT" smtClean="0"/>
              <a:t>19/06/2023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2DD61-174C-42DB-A923-82F40DE0AC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5827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B316A-F511-48AA-AFDD-16EDBE0400CB}" type="datetimeFigureOut">
              <a:rPr lang="it-IT" smtClean="0"/>
              <a:t>19/06/2023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2DD61-174C-42DB-A923-82F40DE0AC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2202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SITEB@SITEB.IT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>
            <a:extLst>
              <a:ext uri="{FF2B5EF4-FFF2-40B4-BE49-F238E27FC236}">
                <a16:creationId xmlns:a16="http://schemas.microsoft.com/office/drawing/2014/main" id="{03EEE8F1-B107-0B3A-397D-8CCD3AC5C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5784" y="1437561"/>
            <a:ext cx="350550" cy="1112616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095D6CCC-D0C9-06D1-9F9F-3DA9342E1D99}"/>
              </a:ext>
            </a:extLst>
          </p:cNvPr>
          <p:cNvSpPr/>
          <p:nvPr/>
        </p:nvSpPr>
        <p:spPr>
          <a:xfrm>
            <a:off x="85060" y="74427"/>
            <a:ext cx="3487480" cy="73531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l</a:t>
            </a:r>
            <a:endParaRPr lang="it-IT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4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In collaborazione con</a:t>
            </a:r>
          </a:p>
          <a:p>
            <a:pPr algn="ctr">
              <a:lnSpc>
                <a:spcPct val="83000"/>
              </a:lnSpc>
              <a:spcAft>
                <a:spcPts val="800"/>
              </a:spcAft>
            </a:pPr>
            <a:r>
              <a:rPr lang="it-IT" sz="1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Organizza il</a:t>
            </a:r>
          </a:p>
          <a:p>
            <a:pPr algn="ctr">
              <a:lnSpc>
                <a:spcPct val="83000"/>
              </a:lnSpc>
              <a:spcAft>
                <a:spcPts val="800"/>
              </a:spcAft>
            </a:pPr>
            <a:r>
              <a:rPr lang="it-IT" sz="1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CORSO DI BASE</a:t>
            </a:r>
          </a:p>
          <a:p>
            <a:pPr algn="ctr"/>
            <a:r>
              <a:rPr lang="it-I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Pavimentazioni stradali </a:t>
            </a:r>
          </a:p>
          <a:p>
            <a:pPr algn="ctr"/>
            <a:r>
              <a:rPr lang="it-IT" sz="1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Principi per una corretta progettazione, esecuzione e manutenzione </a:t>
            </a:r>
          </a:p>
          <a:p>
            <a:pPr algn="ctr"/>
            <a:endParaRPr lang="it-IT" sz="14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it-IT" sz="14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it-IT" sz="14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it-IT" sz="14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it-IT" sz="14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it-IT" sz="14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it-IT" sz="14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it-IT" sz="14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it-IT" sz="14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1400" dirty="0">
                <a:solidFill>
                  <a:srgbClr val="4D4D4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Il corso si svolgerà </a:t>
            </a:r>
            <a:r>
              <a:rPr lang="it-IT" sz="1400" b="1" dirty="0">
                <a:solidFill>
                  <a:srgbClr val="4D4D4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 presenza a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1400" b="1" dirty="0">
                <a:solidFill>
                  <a:srgbClr val="4D4D4D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Bologna 28, 29 e 30 giugno 2023</a:t>
            </a:r>
            <a:br>
              <a:rPr lang="it-IT" sz="1400" b="1" dirty="0">
                <a:solidFill>
                  <a:srgbClr val="4D4D4D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it-IT" sz="1400" dirty="0">
                <a:solidFill>
                  <a:srgbClr val="4D4D4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presso</a:t>
            </a:r>
          </a:p>
          <a:p>
            <a:pPr marL="182563" algn="ctr"/>
            <a:r>
              <a:rPr lang="it-IT" sz="1400" b="1" dirty="0">
                <a:solidFill>
                  <a:srgbClr val="4D4D4D"/>
                </a:solidFill>
                <a:latin typeface="Arial" panose="020B0604020202020204" pitchFamily="34" charset="0"/>
                <a:ea typeface="Calibri" panose="020F0502020204030204" pitchFamily="34" charset="0"/>
                <a:cs typeface="Lao UI" panose="020B0502040204020203" pitchFamily="34" charset="0"/>
              </a:rPr>
              <a:t>SEDE </a:t>
            </a:r>
            <a:r>
              <a:rPr lang="it-IT" sz="1400" b="1" dirty="0">
                <a:solidFill>
                  <a:srgbClr val="4D4D4D"/>
                </a:solidFill>
                <a:effectLst/>
                <a:latin typeface="Arial Unicode MS"/>
                <a:ea typeface="Calibri" panose="020F0502020204030204" pitchFamily="34" charset="0"/>
                <a:cs typeface="Lao UI" panose="020B0502040204020203" pitchFamily="34" charset="0"/>
              </a:rPr>
              <a:t>SITEB</a:t>
            </a:r>
          </a:p>
          <a:p>
            <a:pPr marL="182563" algn="ctr"/>
            <a:r>
              <a:rPr lang="it-IT" sz="1400" b="1" dirty="0">
                <a:solidFill>
                  <a:srgbClr val="4D4D4D"/>
                </a:solidFill>
                <a:latin typeface="Arial Unicode MS"/>
                <a:ea typeface="Calibri" panose="020F0502020204030204" pitchFamily="34" charset="0"/>
                <a:cs typeface="Lao UI" panose="020B0502040204020203" pitchFamily="34" charset="0"/>
              </a:rPr>
              <a:t>Strade italiane e bitumi</a:t>
            </a:r>
            <a:endParaRPr lang="it-IT" sz="1400" dirty="0">
              <a:solidFill>
                <a:srgbClr val="4D4D4D"/>
              </a:solidFill>
              <a:effectLst/>
              <a:latin typeface="Arial Unicode MS"/>
              <a:ea typeface="Calibri" panose="020F0502020204030204" pitchFamily="34" charset="0"/>
              <a:cs typeface="Lao UI" panose="020B0502040204020203" pitchFamily="34" charset="0"/>
            </a:endParaRPr>
          </a:p>
          <a:p>
            <a:pPr marL="182563" algn="ctr">
              <a:lnSpc>
                <a:spcPct val="83000"/>
              </a:lnSpc>
            </a:pPr>
            <a:r>
              <a:rPr lang="it-IT" sz="1100" dirty="0">
                <a:solidFill>
                  <a:srgbClr val="4D4D4D"/>
                </a:solidFill>
                <a:effectLst/>
                <a:latin typeface="Arial Unicode MS"/>
                <a:ea typeface="Calibri" panose="020F0502020204030204" pitchFamily="34" charset="0"/>
                <a:cs typeface="Lao UI" panose="020B0502040204020203" pitchFamily="34" charset="0"/>
              </a:rPr>
              <a:t>Piazza della Costituzione, 5C - 40128 Bologna</a:t>
            </a:r>
          </a:p>
          <a:p>
            <a:pPr algn="ctr"/>
            <a:endParaRPr lang="it-IT" sz="800" dirty="0">
              <a:solidFill>
                <a:srgbClr val="4D4D4D"/>
              </a:solidFill>
              <a:latin typeface="Arial Unicode MS"/>
              <a:ea typeface="Calibri" panose="020F0502020204030204" pitchFamily="34" charset="0"/>
              <a:cs typeface="Lao UI" panose="020B0502040204020203" pitchFamily="34" charset="0"/>
            </a:endParaRPr>
          </a:p>
          <a:p>
            <a:pPr algn="ctr"/>
            <a:r>
              <a:rPr lang="it-IT" sz="1400" dirty="0">
                <a:solidFill>
                  <a:srgbClr val="4D4D4D"/>
                </a:solidFill>
                <a:latin typeface="Arial Unicode MS"/>
                <a:ea typeface="Calibri" panose="020F0502020204030204" pitchFamily="34" charset="0"/>
                <a:cs typeface="Lao UI" panose="020B0502040204020203" pitchFamily="34" charset="0"/>
              </a:rPr>
              <a:t>Con il contributo e il supporto di:</a:t>
            </a:r>
          </a:p>
          <a:p>
            <a:pPr algn="ctr"/>
            <a:endParaRPr lang="it-IT" sz="1400" b="1" dirty="0">
              <a:solidFill>
                <a:srgbClr val="4D4D4D"/>
              </a:solidFill>
              <a:latin typeface="Arial Unicode MS"/>
              <a:ea typeface="Calibri" panose="020F0502020204030204" pitchFamily="34" charset="0"/>
              <a:cs typeface="Lao UI" panose="020B0502040204020203" pitchFamily="34" charset="0"/>
            </a:endParaRPr>
          </a:p>
          <a:p>
            <a:pPr algn="ctr"/>
            <a:r>
              <a:rPr lang="it-IT" sz="1400" b="1" dirty="0">
                <a:solidFill>
                  <a:srgbClr val="4D4D4D"/>
                </a:solidFill>
                <a:latin typeface="Arial Unicode MS"/>
                <a:ea typeface="Calibri" panose="020F0502020204030204" pitchFamily="34" charset="0"/>
                <a:cs typeface="Lao UI" panose="020B0502040204020203" pitchFamily="34" charset="0"/>
              </a:rPr>
              <a:t>Frantoio di Fondovalle</a:t>
            </a:r>
          </a:p>
          <a:p>
            <a:pPr algn="ctr"/>
            <a:r>
              <a:rPr lang="it-IT" sz="1400" b="1" dirty="0">
                <a:solidFill>
                  <a:srgbClr val="4D4D4D"/>
                </a:solidFill>
                <a:latin typeface="Arial Unicode MS"/>
                <a:ea typeface="Calibri" panose="020F0502020204030204" pitchFamily="34" charset="0"/>
                <a:cs typeface="Lao UI" panose="020B0502040204020203" pitchFamily="34" charset="0"/>
              </a:rPr>
              <a:t>Valli Zabban</a:t>
            </a:r>
          </a:p>
          <a:p>
            <a:pPr algn="ctr"/>
            <a:endParaRPr lang="it-IT" sz="1400" dirty="0">
              <a:solidFill>
                <a:srgbClr val="4D4D4D"/>
              </a:solidFill>
              <a:highlight>
                <a:srgbClr val="00FF00"/>
              </a:highlight>
              <a:latin typeface="Arial Unicode MS"/>
              <a:ea typeface="Calibri" panose="020F0502020204030204" pitchFamily="34" charset="0"/>
              <a:cs typeface="Lao UI" panose="020B0502040204020203" pitchFamily="34" charset="0"/>
            </a:endParaRPr>
          </a:p>
          <a:p>
            <a:pPr algn="ctr"/>
            <a:endParaRPr lang="it-IT" sz="1400" dirty="0">
              <a:solidFill>
                <a:srgbClr val="4D4D4D"/>
              </a:solidFill>
              <a:highlight>
                <a:srgbClr val="00FF00"/>
              </a:highlight>
              <a:latin typeface="Arial Unicode MS"/>
              <a:ea typeface="Calibri" panose="020F0502020204030204" pitchFamily="34" charset="0"/>
              <a:cs typeface="Lao UI" panose="020B0502040204020203" pitchFamily="34" charset="0"/>
            </a:endParaRPr>
          </a:p>
          <a:p>
            <a:pPr algn="ctr"/>
            <a:endParaRPr lang="it-IT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84CEC609-EFA2-34FF-32EF-E790B60F2C63}"/>
              </a:ext>
            </a:extLst>
          </p:cNvPr>
          <p:cNvSpPr/>
          <p:nvPr/>
        </p:nvSpPr>
        <p:spPr>
          <a:xfrm>
            <a:off x="5552035" y="1333113"/>
            <a:ext cx="4719828" cy="1424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it-IT" sz="1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MODULO 1 - MATERIALI COSTITUENTI</a:t>
            </a:r>
          </a:p>
          <a:p>
            <a:pPr algn="just"/>
            <a:r>
              <a:rPr lang="it-IT" sz="1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Sono fornite le informazioni essenziali per la corretta qualificazione dei materiali costituenti impiegati nella produzione dei conglomerati bituminosi compresa la descrizione delle caratteristiche tecniche e delle prestazioni. Sono altresì descritti i requisiti di accettazione essenziali in base alle norme vigenti e di idoneità all’impiego (documentazione tecnica CE).</a:t>
            </a:r>
            <a:endParaRPr lang="it-IT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sz="1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prodotti esaminati sono: aggregati (naturali, riciclati e industriali), granulato di conglomerato bituminoso (fresato), leganti bituminosi (bitume tal quale, bitume modificato, bitume schiumato), additivi funzionali, altri materiali.</a:t>
            </a:r>
          </a:p>
        </p:txBody>
      </p:sp>
      <p:pic>
        <p:nvPicPr>
          <p:cNvPr id="13" name="Immagine 12" descr="Immagine che contiene testo&#10;&#10;Descrizione generata automaticamente">
            <a:extLst>
              <a:ext uri="{FF2B5EF4-FFF2-40B4-BE49-F238E27FC236}">
                <a16:creationId xmlns:a16="http://schemas.microsoft.com/office/drawing/2014/main" id="{5327ADFA-08C8-77D7-C88F-357F2F0C19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9725" y="699618"/>
            <a:ext cx="961551" cy="47062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2E90A37E-B55A-11EC-181B-E5EE17BECBC1}"/>
              </a:ext>
            </a:extLst>
          </p:cNvPr>
          <p:cNvSpPr/>
          <p:nvPr/>
        </p:nvSpPr>
        <p:spPr>
          <a:xfrm>
            <a:off x="5552035" y="3110061"/>
            <a:ext cx="4719828" cy="147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it-IT" sz="1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MODULO 2 - PRODOTTI, IMPIANTI E CONTROLLI</a:t>
            </a:r>
          </a:p>
          <a:p>
            <a:pPr algn="just"/>
            <a:r>
              <a:rPr lang="it-IT" sz="10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Nella prima parte sono fornite le informazioni relative alle miscele bituminose ed alle emulsioni bituminose comprese le principali classificazioni, le modalità di qualificazione dei prodotti, i requisiti di </a:t>
            </a:r>
            <a:r>
              <a:rPr lang="it-IT" sz="1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accettazione essenziali in base alle norme vigenti e di idoneità all’impiego (documentazione tecnica CE). E’ prevista la descrizione dei processi di produzione e dei punti di controllo.</a:t>
            </a:r>
          </a:p>
          <a:p>
            <a:pPr algn="just"/>
            <a:r>
              <a:rPr lang="it-IT" sz="1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Nella seconda parte è previsto un sopralluogo presso gli stabilimenti di produzione a caldo dei conglomerati bituminosi (Frantoio Fondovalle) e di produzione bitumi modificati ed emulsioni con relative prove di laboratorio (Valli </a:t>
            </a:r>
            <a:r>
              <a:rPr lang="it-IT" sz="1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Zabban</a:t>
            </a:r>
            <a:r>
              <a:rPr lang="it-IT" sz="1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dove saranno illustrate le attività operative.</a:t>
            </a:r>
            <a:endParaRPr lang="it-IT" sz="1000" dirty="0">
              <a:solidFill>
                <a:schemeClr val="tx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4BF6668F-A648-5938-4103-CC174E370E5B}"/>
              </a:ext>
            </a:extLst>
          </p:cNvPr>
          <p:cNvSpPr/>
          <p:nvPr/>
        </p:nvSpPr>
        <p:spPr>
          <a:xfrm>
            <a:off x="3710940" y="275211"/>
            <a:ext cx="6629400" cy="720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just"/>
            <a:r>
              <a:rPr lang="it-IT" sz="1050" b="1" dirty="0">
                <a:solidFill>
                  <a:srgbClr val="0070C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L’Ordine degli Ingegneri della Provincia di Bologna in collaborazione con SITEB-STRADE ITALIANE E BITUMI, da pochi mesi trasferitosi nella ns. città, propone un nuovo appuntamento di formazione in presenza con l’obiettivo di fornire le conoscenze tecniche e normative essenziali per affrontare le principali attività di produzione dei materiali e di realizzazione delle opere di costruzione e manutenzione stradale. Le tematiche saranno affrontate con approccio operativo per facilitare la comprensione degli argomenti trattati e agevolare l’applicazione delle conoscenze acquisite nel lavoro in campo. 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920D1F37-31CC-6C55-DC86-8D3939A586DC}"/>
              </a:ext>
            </a:extLst>
          </p:cNvPr>
          <p:cNvSpPr/>
          <p:nvPr/>
        </p:nvSpPr>
        <p:spPr>
          <a:xfrm>
            <a:off x="5552035" y="4955417"/>
            <a:ext cx="4719828" cy="16247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it-IT" sz="1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MODULO 3 - DEGRADI, TECNOLOGIE, SOSTENIBILITA’</a:t>
            </a:r>
          </a:p>
          <a:p>
            <a:pPr algn="just"/>
            <a:r>
              <a:rPr lang="it-IT" sz="10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Sono presentate le attività operative di posa in opera dei conglomerati bituminosi, fasi di trasporto, stesa e compattazione con evidenza delle specifiche peculiarità. Segue una illustrazione dei principali ammaloramenti della sovrastruttura con approccio causa / effetto e indicazione delle tipologie di intervento. E’ trattato il tema degli elementi di rinforzo di una pavimentazione (es. reti) ed esposta una sintesi dei controlli essenziali da effettuare su materiali e lavorazioni al fine di assicurare una corretta esecuzione delle opere di pavimentazione (controlli preliminari, in corso di esecuzione e finali).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5D200B61-1784-9A53-96FE-674CD90F6EC1}"/>
              </a:ext>
            </a:extLst>
          </p:cNvPr>
          <p:cNvSpPr/>
          <p:nvPr/>
        </p:nvSpPr>
        <p:spPr>
          <a:xfrm>
            <a:off x="3572539" y="6703620"/>
            <a:ext cx="7119273" cy="720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41438" indent="-1341438" algn="just">
              <a:lnSpc>
                <a:spcPct val="150000"/>
              </a:lnSpc>
              <a:tabLst>
                <a:tab pos="1616075" algn="l"/>
              </a:tabLst>
            </a:pPr>
            <a:r>
              <a:rPr lang="it-IT" sz="1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CREDITI FORMATIVI: </a:t>
            </a:r>
            <a:r>
              <a:rPr lang="it-IT" sz="1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partecipazione al corso riconosce </a:t>
            </a:r>
            <a:r>
              <a:rPr lang="it-IT" sz="1000" b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 crediti formativi </a:t>
            </a:r>
            <a:r>
              <a:rPr lang="it-IT" sz="1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1341438" indent="-1341438" algn="just">
              <a:lnSpc>
                <a:spcPct val="150000"/>
              </a:lnSpc>
              <a:tabLst>
                <a:tab pos="1616075" algn="l"/>
              </a:tabLst>
            </a:pPr>
            <a:r>
              <a:rPr lang="it-IT" sz="1200" b="1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NOTA ORGANIZZATIVA: </a:t>
            </a:r>
            <a:r>
              <a:rPr lang="it-IT" sz="10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il corso si svolgerà al raggiungimento minimo di 20 unità</a:t>
            </a: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205A6A94-9986-DD6A-8B1E-63934F230C06}"/>
              </a:ext>
            </a:extLst>
          </p:cNvPr>
          <p:cNvCxnSpPr>
            <a:cxnSpLocks/>
          </p:cNvCxnSpPr>
          <p:nvPr/>
        </p:nvCxnSpPr>
        <p:spPr>
          <a:xfrm>
            <a:off x="3696125" y="6703620"/>
            <a:ext cx="657573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magine 23">
            <a:extLst>
              <a:ext uri="{FF2B5EF4-FFF2-40B4-BE49-F238E27FC236}">
                <a16:creationId xmlns:a16="http://schemas.microsoft.com/office/drawing/2014/main" id="{C55278FF-2AA5-3B01-C525-50815BFF22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825" y="2598523"/>
            <a:ext cx="2113949" cy="1585462"/>
          </a:xfrm>
          <a:prstGeom prst="rect">
            <a:avLst/>
          </a:prstGeom>
        </p:spPr>
      </p:pic>
      <p:pic>
        <p:nvPicPr>
          <p:cNvPr id="26" name="Immagine 25" descr="Immagine che contiene camion, esterni, parcheggiato, trasporto&#10;&#10;Descrizione generata automaticamente">
            <a:extLst>
              <a:ext uri="{FF2B5EF4-FFF2-40B4-BE49-F238E27FC236}">
                <a16:creationId xmlns:a16="http://schemas.microsoft.com/office/drawing/2014/main" id="{77FEE851-7F38-054A-EFB8-A183930735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8637" y="5151448"/>
            <a:ext cx="1753518" cy="1306435"/>
          </a:xfrm>
          <a:prstGeom prst="rect">
            <a:avLst/>
          </a:prstGeom>
        </p:spPr>
      </p:pic>
      <p:sp>
        <p:nvSpPr>
          <p:cNvPr id="31" name="Rectangle 2">
            <a:extLst>
              <a:ext uri="{FF2B5EF4-FFF2-40B4-BE49-F238E27FC236}">
                <a16:creationId xmlns:a16="http://schemas.microsoft.com/office/drawing/2014/main" id="{5E1F1E08-E40C-5D0E-B9B6-471545277C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3067" y="5056030"/>
            <a:ext cx="3300762" cy="19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3" name="Immagine 2" descr="Immagine che contiene cielo, aria aperta, industria, ingegneria&#10;&#10;Descrizione generata automaticamente">
            <a:extLst>
              <a:ext uri="{FF2B5EF4-FFF2-40B4-BE49-F238E27FC236}">
                <a16:creationId xmlns:a16="http://schemas.microsoft.com/office/drawing/2014/main" id="{BE23CE85-E14A-F55D-2974-3E72F5183C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414" y="3229398"/>
            <a:ext cx="1751742" cy="1374780"/>
          </a:xfrm>
          <a:prstGeom prst="rect">
            <a:avLst/>
          </a:prstGeom>
        </p:spPr>
      </p:pic>
      <p:pic>
        <p:nvPicPr>
          <p:cNvPr id="9" name="Picture 24" descr="imageInerti4">
            <a:extLst>
              <a:ext uri="{FF2B5EF4-FFF2-40B4-BE49-F238E27FC236}">
                <a16:creationId xmlns:a16="http://schemas.microsoft.com/office/drawing/2014/main" id="{441AAC94-170E-2B8B-FC39-7F76115C5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557" y="1410126"/>
            <a:ext cx="1185221" cy="613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8" descr="Bitumen_Emulsion">
            <a:extLst>
              <a:ext uri="{FF2B5EF4-FFF2-40B4-BE49-F238E27FC236}">
                <a16:creationId xmlns:a16="http://schemas.microsoft.com/office/drawing/2014/main" id="{7611404C-B5F4-E27C-8D68-727EE55F4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647" y="1940776"/>
            <a:ext cx="687948" cy="799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Immagine 29" descr="Immagine che contiene Elementi grafici, grafica, poster, logo&#10;&#10;Descrizione generata automaticamente">
            <a:extLst>
              <a:ext uri="{FF2B5EF4-FFF2-40B4-BE49-F238E27FC236}">
                <a16:creationId xmlns:a16="http://schemas.microsoft.com/office/drawing/2014/main" id="{30BBE1C3-0822-530D-2E61-32241E7B868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669" y="5275865"/>
            <a:ext cx="539378" cy="637654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708F5A3B-18B1-DEB1-14DA-6DF9E10CB46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4205" y="132097"/>
            <a:ext cx="1014993" cy="74678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97983587-4D90-4B64-44C3-F1A15F3354C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9346" y="6100502"/>
            <a:ext cx="2094812" cy="666980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A8721AA5-8936-D9D0-AA2D-51DB46C8FD6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7004" y="6725353"/>
            <a:ext cx="2094812" cy="69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753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>
            <a:extLst>
              <a:ext uri="{FF2B5EF4-FFF2-40B4-BE49-F238E27FC236}">
                <a16:creationId xmlns:a16="http://schemas.microsoft.com/office/drawing/2014/main" id="{B7C5B322-CA7E-AE3F-2BF0-6C877F882809}"/>
              </a:ext>
            </a:extLst>
          </p:cNvPr>
          <p:cNvSpPr/>
          <p:nvPr/>
        </p:nvSpPr>
        <p:spPr>
          <a:xfrm>
            <a:off x="59080" y="866532"/>
            <a:ext cx="3657431" cy="6663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sz="1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r>
              <a:rPr lang="it-IT" sz="1400" b="1" i="1" kern="1400" dirty="0">
                <a:solidFill>
                  <a:schemeClr val="tx1"/>
                </a:solidFill>
                <a:latin typeface="Arial" panose="020B0604020202020204" pitchFamily="34" charset="0"/>
              </a:rPr>
              <a:t>Mercoledì 28.06.2023 (9:00-18:00)</a:t>
            </a:r>
          </a:p>
          <a:p>
            <a:pPr algn="ctr"/>
            <a:r>
              <a:rPr lang="it-IT" sz="1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MODULO 1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it-IT" sz="1400" b="1" kern="14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MATERIALI COSTITUENTI</a:t>
            </a:r>
          </a:p>
          <a:p>
            <a:pPr marL="92075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9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MS Reference Sans Serif" panose="020B0604030504040204" pitchFamily="34" charset="0"/>
              </a:rPr>
              <a:t>9:00-9:15</a:t>
            </a:r>
            <a:r>
              <a:rPr lang="it-IT" sz="900" kern="1400" dirty="0">
                <a:ln>
                  <a:noFill/>
                </a:ln>
                <a:solidFill>
                  <a:srgbClr val="000000"/>
                </a:solidFill>
                <a:effectLst/>
                <a:latin typeface="MS Reference Sans Serif" panose="020B0604030504040204" pitchFamily="34" charset="0"/>
              </a:rPr>
              <a:t> </a:t>
            </a:r>
          </a:p>
          <a:p>
            <a:pPr marL="85725" marR="0" algn="l">
              <a:spcBef>
                <a:spcPts val="0"/>
              </a:spcBef>
              <a:spcAft>
                <a:spcPts val="0"/>
              </a:spcAft>
            </a:pPr>
            <a:r>
              <a:rPr lang="it-IT" sz="900" b="1" kern="1400" dirty="0">
                <a:solidFill>
                  <a:srgbClr val="000000"/>
                </a:solidFill>
                <a:latin typeface="MS Reference Sans Serif" panose="020B0604030504040204" pitchFamily="34" charset="0"/>
              </a:rPr>
              <a:t>Registrazione dei partecipanti</a:t>
            </a:r>
          </a:p>
          <a:p>
            <a:pPr marL="85725" marR="0" algn="l">
              <a:spcBef>
                <a:spcPts val="0"/>
              </a:spcBef>
              <a:spcAft>
                <a:spcPts val="0"/>
              </a:spcAft>
            </a:pPr>
            <a:endParaRPr lang="it-IT" sz="900" i="1" kern="1400" dirty="0">
              <a:solidFill>
                <a:srgbClr val="000000"/>
              </a:solidFill>
              <a:latin typeface="MS Reference Sans Serif" panose="020B0604030504040204" pitchFamily="34" charset="0"/>
            </a:endParaRPr>
          </a:p>
          <a:p>
            <a:pPr marL="85725" marR="0" algn="l">
              <a:spcBef>
                <a:spcPts val="0"/>
              </a:spcBef>
              <a:spcAft>
                <a:spcPts val="0"/>
              </a:spcAft>
            </a:pPr>
            <a:r>
              <a:rPr lang="it-IT" sz="9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MS Reference Sans Serif" panose="020B0604030504040204" pitchFamily="34" charset="0"/>
              </a:rPr>
              <a:t>9:15-9:30</a:t>
            </a:r>
            <a:r>
              <a:rPr lang="it-IT" sz="900" kern="1400" dirty="0">
                <a:ln>
                  <a:noFill/>
                </a:ln>
                <a:solidFill>
                  <a:srgbClr val="000000"/>
                </a:solidFill>
                <a:effectLst/>
                <a:latin typeface="MS Reference Sans Serif" panose="020B0604030504040204" pitchFamily="34" charset="0"/>
              </a:rPr>
              <a:t> </a:t>
            </a:r>
          </a:p>
          <a:p>
            <a:pPr marL="85725" marR="0" algn="l">
              <a:spcBef>
                <a:spcPts val="0"/>
              </a:spcBef>
              <a:spcAft>
                <a:spcPts val="0"/>
              </a:spcAft>
            </a:pPr>
            <a:r>
              <a:rPr lang="it-IT" sz="900" b="1" kern="1400" dirty="0">
                <a:solidFill>
                  <a:srgbClr val="000000"/>
                </a:solidFill>
                <a:latin typeface="MS Reference Sans Serif" panose="020B0604030504040204" pitchFamily="34" charset="0"/>
              </a:rPr>
              <a:t>APERTURA DEL CORSO</a:t>
            </a:r>
          </a:p>
          <a:p>
            <a:pPr marL="85725" marR="0" algn="l">
              <a:spcBef>
                <a:spcPts val="0"/>
              </a:spcBef>
              <a:spcAft>
                <a:spcPts val="0"/>
              </a:spcAft>
            </a:pPr>
            <a:r>
              <a:rPr lang="it-IT" sz="900" i="1" kern="1400" dirty="0">
                <a:solidFill>
                  <a:srgbClr val="000000"/>
                </a:solidFill>
                <a:latin typeface="MS Reference Sans Serif" panose="020B0604030504040204" pitchFamily="34" charset="0"/>
              </a:rPr>
              <a:t>Ing. Claudio Lantieri (Vice Presidente Ordine Ingegneri della Provincia di Bologna)</a:t>
            </a:r>
          </a:p>
          <a:p>
            <a:pPr marL="85725" marR="0" algn="l">
              <a:spcBef>
                <a:spcPts val="0"/>
              </a:spcBef>
              <a:spcAft>
                <a:spcPts val="0"/>
              </a:spcAft>
            </a:pPr>
            <a:endParaRPr lang="it-IT" sz="900" i="1" kern="1400" dirty="0">
              <a:solidFill>
                <a:srgbClr val="000000"/>
              </a:solidFill>
              <a:latin typeface="MS Reference Sans Serif" panose="020B0604030504040204" pitchFamily="34" charset="0"/>
            </a:endParaRPr>
          </a:p>
          <a:p>
            <a:pPr marL="85725" marR="0" algn="l">
              <a:spcBef>
                <a:spcPts val="0"/>
              </a:spcBef>
              <a:spcAft>
                <a:spcPts val="0"/>
              </a:spcAft>
            </a:pPr>
            <a:r>
              <a:rPr lang="it-IT" sz="9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MS Reference Sans Serif" panose="020B0604030504040204" pitchFamily="34" charset="0"/>
              </a:rPr>
              <a:t>9:30-9:45</a:t>
            </a:r>
            <a:r>
              <a:rPr lang="it-IT" sz="900" kern="1400" dirty="0">
                <a:ln>
                  <a:noFill/>
                </a:ln>
                <a:solidFill>
                  <a:srgbClr val="000000"/>
                </a:solidFill>
                <a:effectLst/>
                <a:latin typeface="MS Reference Sans Serif" panose="020B0604030504040204" pitchFamily="34" charset="0"/>
              </a:rPr>
              <a:t> </a:t>
            </a:r>
          </a:p>
          <a:p>
            <a:pPr marL="85725" marR="0" algn="l">
              <a:spcBef>
                <a:spcPts val="0"/>
              </a:spcBef>
              <a:spcAft>
                <a:spcPts val="0"/>
              </a:spcAft>
            </a:pPr>
            <a:r>
              <a:rPr lang="it-IT" sz="900" b="1" kern="1400" dirty="0">
                <a:solidFill>
                  <a:srgbClr val="000000"/>
                </a:solidFill>
                <a:latin typeface="MS Reference Sans Serif" panose="020B0604030504040204" pitchFamily="34" charset="0"/>
              </a:rPr>
              <a:t>Introduzione al corso</a:t>
            </a:r>
          </a:p>
          <a:p>
            <a:pPr marL="85725" marR="0" algn="l">
              <a:spcBef>
                <a:spcPts val="0"/>
              </a:spcBef>
              <a:spcAft>
                <a:spcPts val="0"/>
              </a:spcAft>
            </a:pPr>
            <a:r>
              <a:rPr lang="it-IT" sz="900" i="1" kern="1400" dirty="0">
                <a:solidFill>
                  <a:srgbClr val="000000"/>
                </a:solidFill>
                <a:latin typeface="MS Reference Sans Serif" panose="020B0604030504040204" pitchFamily="34" charset="0"/>
              </a:rPr>
              <a:t>Ing. Stefano Ravaioli (SITEB)</a:t>
            </a:r>
          </a:p>
          <a:p>
            <a:pPr marL="85725" marR="0" algn="l">
              <a:spcBef>
                <a:spcPts val="0"/>
              </a:spcBef>
              <a:spcAft>
                <a:spcPts val="0"/>
              </a:spcAft>
            </a:pPr>
            <a:endParaRPr lang="it-IT" sz="500" b="1" kern="1400" dirty="0">
              <a:ln>
                <a:noFill/>
              </a:ln>
              <a:solidFill>
                <a:srgbClr val="000000"/>
              </a:solidFill>
              <a:effectLst/>
              <a:latin typeface="MS Reference Sans Serif" panose="020B0604030504040204" pitchFamily="34" charset="0"/>
            </a:endParaRPr>
          </a:p>
          <a:p>
            <a:pPr marL="85725" marR="0" algn="l">
              <a:spcBef>
                <a:spcPts val="0"/>
              </a:spcBef>
              <a:spcAft>
                <a:spcPts val="0"/>
              </a:spcAft>
            </a:pPr>
            <a:r>
              <a:rPr lang="it-IT" sz="9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MS Reference Sans Serif" panose="020B0604030504040204" pitchFamily="34" charset="0"/>
              </a:rPr>
              <a:t>9:45-11:00</a:t>
            </a:r>
            <a:endParaRPr lang="it-IT" sz="900" kern="1400" dirty="0">
              <a:ln>
                <a:noFill/>
              </a:ln>
              <a:solidFill>
                <a:srgbClr val="000000"/>
              </a:solidFill>
              <a:effectLst/>
              <a:latin typeface="MS Reference Sans Serif" panose="020B0604030504040204" pitchFamily="34" charset="0"/>
            </a:endParaRPr>
          </a:p>
          <a:p>
            <a:pPr marL="85725" marR="0" algn="l">
              <a:spcBef>
                <a:spcPts val="0"/>
              </a:spcBef>
              <a:spcAft>
                <a:spcPts val="0"/>
              </a:spcAft>
            </a:pPr>
            <a:r>
              <a:rPr lang="it-IT" sz="900" b="1" kern="1400" dirty="0">
                <a:solidFill>
                  <a:srgbClr val="000000"/>
                </a:solidFill>
                <a:latin typeface="MS Reference Sans Serif" panose="020B0604030504040204" pitchFamily="34" charset="0"/>
              </a:rPr>
              <a:t>Aggregati (naturali, riciclati, industriali)</a:t>
            </a:r>
            <a:r>
              <a:rPr lang="it-IT" sz="900" kern="1400" dirty="0">
                <a:solidFill>
                  <a:srgbClr val="000000"/>
                </a:solidFill>
                <a:latin typeface="MS Reference Sans Serif" panose="020B0604030504040204" pitchFamily="34" charset="0"/>
              </a:rPr>
              <a:t> </a:t>
            </a:r>
          </a:p>
          <a:p>
            <a:pPr marL="85725" marR="0" algn="l">
              <a:spcBef>
                <a:spcPts val="0"/>
              </a:spcBef>
              <a:spcAft>
                <a:spcPts val="0"/>
              </a:spcAft>
            </a:pPr>
            <a:r>
              <a:rPr lang="it-IT" sz="900" i="1" kern="1400" dirty="0">
                <a:solidFill>
                  <a:srgbClr val="000000"/>
                </a:solidFill>
                <a:latin typeface="MS Reference Sans Serif" panose="020B0604030504040204" pitchFamily="34" charset="0"/>
              </a:rPr>
              <a:t>Arch. Marco Capsoni(SITEB)</a:t>
            </a:r>
          </a:p>
          <a:p>
            <a:pPr marL="85725"/>
            <a:endParaRPr lang="it-IT" sz="900" i="1" kern="1400" dirty="0">
              <a:ln>
                <a:noFill/>
              </a:ln>
              <a:solidFill>
                <a:srgbClr val="000000"/>
              </a:solidFill>
              <a:effectLst/>
              <a:latin typeface="MS Reference Sans Serif" panose="020B0604030504040204" pitchFamily="34" charset="0"/>
            </a:endParaRPr>
          </a:p>
          <a:p>
            <a:pPr marL="444500"/>
            <a:r>
              <a:rPr lang="it-IT" sz="900" b="1" kern="1400" dirty="0">
                <a:solidFill>
                  <a:srgbClr val="000000"/>
                </a:solidFill>
                <a:latin typeface="MS Reference Sans Serif" panose="020B0604030504040204" pitchFamily="34" charset="0"/>
              </a:rPr>
              <a:t>11:00-11:15 – Coffee break</a:t>
            </a:r>
          </a:p>
          <a:p>
            <a:pPr marL="85725" marR="0" algn="l">
              <a:spcBef>
                <a:spcPts val="0"/>
              </a:spcBef>
              <a:spcAft>
                <a:spcPts val="0"/>
              </a:spcAft>
            </a:pPr>
            <a:endParaRPr lang="it-IT" sz="500" i="1" kern="1400" dirty="0">
              <a:solidFill>
                <a:srgbClr val="000000"/>
              </a:solidFill>
              <a:latin typeface="MS Reference Sans Serif" panose="020B0604030504040204" pitchFamily="34" charset="0"/>
            </a:endParaRPr>
          </a:p>
          <a:p>
            <a:pPr marL="85725" marR="0" algn="l">
              <a:spcBef>
                <a:spcPts val="0"/>
              </a:spcBef>
              <a:spcAft>
                <a:spcPts val="0"/>
              </a:spcAft>
            </a:pPr>
            <a:r>
              <a:rPr lang="it-IT" sz="900" b="1" kern="1400" dirty="0">
                <a:solidFill>
                  <a:srgbClr val="000000"/>
                </a:solidFill>
                <a:latin typeface="MS Reference Sans Serif" panose="020B0604030504040204" pitchFamily="34" charset="0"/>
              </a:rPr>
              <a:t>11</a:t>
            </a:r>
            <a:r>
              <a:rPr lang="it-IT" sz="9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MS Reference Sans Serif" panose="020B0604030504040204" pitchFamily="34" charset="0"/>
              </a:rPr>
              <a:t>:15-12:30</a:t>
            </a:r>
            <a:r>
              <a:rPr lang="it-IT" sz="900" kern="1400" dirty="0">
                <a:ln>
                  <a:noFill/>
                </a:ln>
                <a:solidFill>
                  <a:srgbClr val="000000"/>
                </a:solidFill>
                <a:effectLst/>
                <a:latin typeface="MS Reference Sans Serif" panose="020B0604030504040204" pitchFamily="34" charset="0"/>
              </a:rPr>
              <a:t> </a:t>
            </a:r>
          </a:p>
          <a:p>
            <a:pPr marL="85725"/>
            <a:r>
              <a:rPr lang="it-IT" sz="800" b="1" kern="1400" dirty="0">
                <a:solidFill>
                  <a:srgbClr val="000000"/>
                </a:solidFill>
                <a:latin typeface="MS Reference Sans Serif" panose="020B0604030504040204" pitchFamily="34" charset="0"/>
              </a:rPr>
              <a:t>Leganti (bitume tal quale, modificato, schiumato)</a:t>
            </a:r>
            <a:r>
              <a:rPr lang="it-IT" sz="800" kern="1400" dirty="0">
                <a:solidFill>
                  <a:srgbClr val="000000"/>
                </a:solidFill>
                <a:latin typeface="MS Reference Sans Serif" panose="020B0604030504040204" pitchFamily="34" charset="0"/>
              </a:rPr>
              <a:t> </a:t>
            </a:r>
          </a:p>
          <a:p>
            <a:pPr marL="85725"/>
            <a:r>
              <a:rPr lang="it-IT" sz="900" i="1" kern="1400" dirty="0">
                <a:solidFill>
                  <a:srgbClr val="000000"/>
                </a:solidFill>
                <a:latin typeface="MS Reference Sans Serif" panose="020B0604030504040204" pitchFamily="34" charset="0"/>
              </a:rPr>
              <a:t>Per. </a:t>
            </a:r>
            <a:r>
              <a:rPr lang="it-IT" sz="900" i="1" kern="1400" dirty="0" err="1">
                <a:solidFill>
                  <a:srgbClr val="000000"/>
                </a:solidFill>
                <a:latin typeface="MS Reference Sans Serif" panose="020B0604030504040204" pitchFamily="34" charset="0"/>
              </a:rPr>
              <a:t>Ind</a:t>
            </a:r>
            <a:r>
              <a:rPr lang="it-IT" sz="900" i="1" kern="1400" dirty="0">
                <a:solidFill>
                  <a:srgbClr val="000000"/>
                </a:solidFill>
                <a:latin typeface="MS Reference Sans Serif" panose="020B0604030504040204" pitchFamily="34" charset="0"/>
              </a:rPr>
              <a:t>. Massimo Paolini (VALLIZABBAN)</a:t>
            </a:r>
          </a:p>
          <a:p>
            <a:pPr marL="85725" marR="0" algn="l">
              <a:spcBef>
                <a:spcPts val="0"/>
              </a:spcBef>
              <a:spcAft>
                <a:spcPts val="0"/>
              </a:spcAft>
            </a:pPr>
            <a:endParaRPr lang="it-IT" sz="500" b="1" kern="1400" dirty="0">
              <a:ln>
                <a:noFill/>
              </a:ln>
              <a:solidFill>
                <a:srgbClr val="000000"/>
              </a:solidFill>
              <a:effectLst/>
              <a:latin typeface="MS Reference Sans Serif" panose="020B0604030504040204" pitchFamily="34" charset="0"/>
            </a:endParaRPr>
          </a:p>
          <a:p>
            <a:pPr marL="85725" marR="0" algn="l">
              <a:spcBef>
                <a:spcPts val="0"/>
              </a:spcBef>
              <a:spcAft>
                <a:spcPts val="0"/>
              </a:spcAft>
            </a:pPr>
            <a:r>
              <a:rPr lang="it-IT" sz="900" b="1" kern="1400" dirty="0">
                <a:solidFill>
                  <a:srgbClr val="000000"/>
                </a:solidFill>
                <a:latin typeface="MS Reference Sans Serif" panose="020B0604030504040204" pitchFamily="34" charset="0"/>
              </a:rPr>
              <a:t>12</a:t>
            </a:r>
            <a:r>
              <a:rPr lang="it-IT" sz="9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MS Reference Sans Serif" panose="020B0604030504040204" pitchFamily="34" charset="0"/>
              </a:rPr>
              <a:t>:30-13:00</a:t>
            </a:r>
            <a:r>
              <a:rPr lang="it-IT" sz="900" kern="1400" dirty="0">
                <a:ln>
                  <a:noFill/>
                </a:ln>
                <a:solidFill>
                  <a:srgbClr val="000000"/>
                </a:solidFill>
                <a:effectLst/>
                <a:latin typeface="MS Reference Sans Serif" panose="020B0604030504040204" pitchFamily="34" charset="0"/>
              </a:rPr>
              <a:t> </a:t>
            </a:r>
          </a:p>
          <a:p>
            <a:pPr marL="85725" marR="0" algn="l">
              <a:spcBef>
                <a:spcPts val="0"/>
              </a:spcBef>
              <a:spcAft>
                <a:spcPts val="0"/>
              </a:spcAft>
            </a:pPr>
            <a:r>
              <a:rPr lang="it-IT" sz="800" b="1" kern="1400" dirty="0">
                <a:solidFill>
                  <a:srgbClr val="000000"/>
                </a:solidFill>
                <a:latin typeface="MS Reference Sans Serif" panose="020B0604030504040204" pitchFamily="34" charset="0"/>
              </a:rPr>
              <a:t>Granulato di conglomerato bituminoso (fresato)</a:t>
            </a:r>
            <a:endParaRPr lang="it-IT" sz="800" kern="1400" dirty="0">
              <a:solidFill>
                <a:srgbClr val="000000"/>
              </a:solidFill>
              <a:latin typeface="MS Reference Sans Serif" panose="020B0604030504040204" pitchFamily="34" charset="0"/>
            </a:endParaRPr>
          </a:p>
          <a:p>
            <a:pPr marL="85725" marR="0" algn="l">
              <a:spcBef>
                <a:spcPts val="0"/>
              </a:spcBef>
              <a:spcAft>
                <a:spcPts val="0"/>
              </a:spcAft>
            </a:pPr>
            <a:r>
              <a:rPr lang="it-IT" sz="900" i="1" kern="1400" dirty="0">
                <a:solidFill>
                  <a:srgbClr val="000000"/>
                </a:solidFill>
                <a:latin typeface="MS Reference Sans Serif" panose="020B0604030504040204" pitchFamily="34" charset="0"/>
              </a:rPr>
              <a:t>Arch. Marco Capsoni(SITEB)</a:t>
            </a:r>
          </a:p>
          <a:p>
            <a:pPr marL="85725" marR="0" algn="l">
              <a:spcBef>
                <a:spcPts val="0"/>
              </a:spcBef>
              <a:spcAft>
                <a:spcPts val="0"/>
              </a:spcAft>
            </a:pPr>
            <a:endParaRPr lang="it-IT" sz="900" i="1" kern="1400" dirty="0">
              <a:solidFill>
                <a:srgbClr val="000000"/>
              </a:solidFill>
              <a:latin typeface="MS Reference Sans Serif" panose="020B0604030504040204" pitchFamily="34" charset="0"/>
            </a:endParaRPr>
          </a:p>
          <a:p>
            <a:pPr marL="446088"/>
            <a:r>
              <a:rPr lang="it-IT" sz="900" b="1" kern="1400" dirty="0">
                <a:solidFill>
                  <a:srgbClr val="000000"/>
                </a:solidFill>
                <a:latin typeface="MS Reference Sans Serif" panose="020B0604030504040204" pitchFamily="34" charset="0"/>
              </a:rPr>
              <a:t>13:00-14:00 – Pausa pranzo</a:t>
            </a:r>
          </a:p>
          <a:p>
            <a:pPr marL="446088"/>
            <a:endParaRPr lang="it-IT" sz="500" b="1" kern="1400" dirty="0">
              <a:solidFill>
                <a:srgbClr val="000000"/>
              </a:solidFill>
              <a:latin typeface="MS Reference Sans Serif" panose="020B0604030504040204" pitchFamily="34" charset="0"/>
            </a:endParaRPr>
          </a:p>
          <a:p>
            <a:pPr marL="85725" marR="0" algn="l">
              <a:spcBef>
                <a:spcPts val="0"/>
              </a:spcBef>
              <a:spcAft>
                <a:spcPts val="0"/>
              </a:spcAft>
            </a:pPr>
            <a:r>
              <a:rPr lang="it-IT" sz="900" b="1" kern="1400" dirty="0">
                <a:solidFill>
                  <a:srgbClr val="000000"/>
                </a:solidFill>
                <a:latin typeface="MS Reference Sans Serif" panose="020B0604030504040204" pitchFamily="34" charset="0"/>
              </a:rPr>
              <a:t>14</a:t>
            </a:r>
            <a:r>
              <a:rPr lang="it-IT" sz="9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MS Reference Sans Serif" panose="020B0604030504040204" pitchFamily="34" charset="0"/>
              </a:rPr>
              <a:t>:00-15:30</a:t>
            </a:r>
            <a:r>
              <a:rPr lang="it-IT" sz="900" kern="1400" dirty="0">
                <a:ln>
                  <a:noFill/>
                </a:ln>
                <a:solidFill>
                  <a:srgbClr val="000000"/>
                </a:solidFill>
                <a:effectLst/>
                <a:latin typeface="MS Reference Sans Serif" panose="020B0604030504040204" pitchFamily="34" charset="0"/>
              </a:rPr>
              <a:t> </a:t>
            </a:r>
          </a:p>
          <a:p>
            <a:pPr marL="85725" marR="0" algn="l">
              <a:spcBef>
                <a:spcPts val="0"/>
              </a:spcBef>
              <a:spcAft>
                <a:spcPts val="0"/>
              </a:spcAft>
            </a:pPr>
            <a:r>
              <a:rPr lang="it-IT" sz="900" b="1" kern="1400" dirty="0">
                <a:solidFill>
                  <a:srgbClr val="000000"/>
                </a:solidFill>
                <a:latin typeface="MS Reference Sans Serif" panose="020B0604030504040204" pitchFamily="34" charset="0"/>
              </a:rPr>
              <a:t>Emulsioni bituminose</a:t>
            </a:r>
            <a:endParaRPr lang="it-IT" sz="900" kern="1400" dirty="0">
              <a:solidFill>
                <a:srgbClr val="000000"/>
              </a:solidFill>
              <a:latin typeface="MS Reference Sans Serif" panose="020B0604030504040204" pitchFamily="34" charset="0"/>
            </a:endParaRPr>
          </a:p>
          <a:p>
            <a:pPr marL="85725"/>
            <a:r>
              <a:rPr lang="it-IT" sz="900" i="1" kern="1400" dirty="0">
                <a:solidFill>
                  <a:srgbClr val="000000"/>
                </a:solidFill>
                <a:latin typeface="MS Reference Sans Serif" panose="020B0604030504040204" pitchFamily="34" charset="0"/>
              </a:rPr>
              <a:t>Per </a:t>
            </a:r>
            <a:r>
              <a:rPr lang="it-IT" sz="900" i="1" kern="1400" dirty="0" err="1">
                <a:solidFill>
                  <a:srgbClr val="000000"/>
                </a:solidFill>
                <a:latin typeface="MS Reference Sans Serif" panose="020B0604030504040204" pitchFamily="34" charset="0"/>
              </a:rPr>
              <a:t>Ind</a:t>
            </a:r>
            <a:r>
              <a:rPr lang="it-IT" sz="900" i="1" kern="1400" dirty="0">
                <a:solidFill>
                  <a:srgbClr val="000000"/>
                </a:solidFill>
                <a:latin typeface="MS Reference Sans Serif" panose="020B0604030504040204" pitchFamily="34" charset="0"/>
              </a:rPr>
              <a:t>. Massimo Paolini (VALLIZABBAN)</a:t>
            </a:r>
          </a:p>
          <a:p>
            <a:pPr marL="85725" marR="0" algn="l">
              <a:spcBef>
                <a:spcPts val="0"/>
              </a:spcBef>
              <a:spcAft>
                <a:spcPts val="0"/>
              </a:spcAft>
            </a:pPr>
            <a:endParaRPr lang="it-IT" sz="900" b="1" kern="1400" dirty="0">
              <a:solidFill>
                <a:srgbClr val="000000"/>
              </a:solidFill>
              <a:latin typeface="MS Reference Sans Serif" panose="020B0604030504040204" pitchFamily="34" charset="0"/>
            </a:endParaRPr>
          </a:p>
          <a:p>
            <a:pPr marL="85725" marR="0" algn="l">
              <a:spcBef>
                <a:spcPts val="0"/>
              </a:spcBef>
              <a:spcAft>
                <a:spcPts val="0"/>
              </a:spcAft>
            </a:pPr>
            <a:r>
              <a:rPr lang="it-IT" sz="900" b="1" kern="1400" dirty="0">
                <a:solidFill>
                  <a:srgbClr val="000000"/>
                </a:solidFill>
                <a:latin typeface="MS Reference Sans Serif" panose="020B0604030504040204" pitchFamily="34" charset="0"/>
              </a:rPr>
              <a:t>15</a:t>
            </a:r>
            <a:r>
              <a:rPr lang="it-IT" sz="9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MS Reference Sans Serif" panose="020B0604030504040204" pitchFamily="34" charset="0"/>
              </a:rPr>
              <a:t>:30-16:30</a:t>
            </a:r>
            <a:r>
              <a:rPr lang="it-IT" sz="900" kern="1400" dirty="0">
                <a:ln>
                  <a:noFill/>
                </a:ln>
                <a:solidFill>
                  <a:srgbClr val="000000"/>
                </a:solidFill>
                <a:effectLst/>
                <a:latin typeface="MS Reference Sans Serif" panose="020B0604030504040204" pitchFamily="34" charset="0"/>
              </a:rPr>
              <a:t> </a:t>
            </a:r>
          </a:p>
          <a:p>
            <a:pPr marL="85725" marR="0" algn="l">
              <a:spcBef>
                <a:spcPts val="0"/>
              </a:spcBef>
              <a:spcAft>
                <a:spcPts val="0"/>
              </a:spcAft>
            </a:pPr>
            <a:r>
              <a:rPr lang="it-IT" sz="900" b="1" kern="1400" dirty="0">
                <a:solidFill>
                  <a:srgbClr val="000000"/>
                </a:solidFill>
                <a:latin typeface="MS Reference Sans Serif" panose="020B0604030504040204" pitchFamily="34" charset="0"/>
              </a:rPr>
              <a:t>Additivi per conglomerati bituminosi (HMA - WMA)</a:t>
            </a:r>
            <a:endParaRPr lang="it-IT" sz="900" kern="1400" dirty="0">
              <a:solidFill>
                <a:srgbClr val="000000"/>
              </a:solidFill>
              <a:latin typeface="MS Reference Sans Serif" panose="020B0604030504040204" pitchFamily="34" charset="0"/>
            </a:endParaRPr>
          </a:p>
          <a:p>
            <a:pPr marL="85725"/>
            <a:r>
              <a:rPr lang="it-IT" sz="900" i="1" kern="1400" dirty="0">
                <a:solidFill>
                  <a:srgbClr val="000000"/>
                </a:solidFill>
                <a:latin typeface="MS Reference Sans Serif" panose="020B0604030504040204" pitchFamily="34" charset="0"/>
              </a:rPr>
              <a:t>Ing. Loretta Venturini (ITERCHIMICA)</a:t>
            </a:r>
          </a:p>
          <a:p>
            <a:pPr marL="85725"/>
            <a:endParaRPr lang="it-IT" sz="900" i="1" kern="1400" dirty="0">
              <a:solidFill>
                <a:srgbClr val="000000"/>
              </a:solidFill>
              <a:latin typeface="MS Reference Sans Serif" panose="020B0604030504040204" pitchFamily="34" charset="0"/>
            </a:endParaRPr>
          </a:p>
          <a:p>
            <a:pPr marL="447675"/>
            <a:r>
              <a:rPr lang="it-IT" sz="900" b="1" kern="1400" dirty="0">
                <a:solidFill>
                  <a:srgbClr val="000000"/>
                </a:solidFill>
                <a:latin typeface="MS Reference Sans Serif" panose="020B0604030504040204" pitchFamily="34" charset="0"/>
              </a:rPr>
              <a:t>16:30-16:45 – Coffee break</a:t>
            </a:r>
          </a:p>
          <a:p>
            <a:pPr marL="447675"/>
            <a:endParaRPr lang="it-IT" sz="900" b="1" kern="1400" dirty="0">
              <a:solidFill>
                <a:srgbClr val="000000"/>
              </a:solidFill>
              <a:latin typeface="MS Reference Sans Serif" panose="020B0604030504040204" pitchFamily="34" charset="0"/>
            </a:endParaRPr>
          </a:p>
          <a:p>
            <a:pPr marL="85725" marR="0" algn="l">
              <a:spcBef>
                <a:spcPts val="0"/>
              </a:spcBef>
              <a:spcAft>
                <a:spcPts val="0"/>
              </a:spcAft>
            </a:pPr>
            <a:r>
              <a:rPr lang="it-IT" sz="900" b="1" kern="1400" dirty="0">
                <a:solidFill>
                  <a:srgbClr val="000000"/>
                </a:solidFill>
                <a:latin typeface="MS Reference Sans Serif" panose="020B0604030504040204" pitchFamily="34" charset="0"/>
              </a:rPr>
              <a:t>16</a:t>
            </a:r>
            <a:r>
              <a:rPr lang="it-IT" sz="9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MS Reference Sans Serif" panose="020B0604030504040204" pitchFamily="34" charset="0"/>
              </a:rPr>
              <a:t>:45-17:30</a:t>
            </a:r>
            <a:r>
              <a:rPr lang="it-IT" sz="900" kern="1400" dirty="0">
                <a:ln>
                  <a:noFill/>
                </a:ln>
                <a:solidFill>
                  <a:srgbClr val="000000"/>
                </a:solidFill>
                <a:effectLst/>
                <a:latin typeface="MS Reference Sans Serif" panose="020B0604030504040204" pitchFamily="34" charset="0"/>
              </a:rPr>
              <a:t> </a:t>
            </a:r>
          </a:p>
          <a:p>
            <a:pPr marL="85725" marR="0" algn="l">
              <a:spcBef>
                <a:spcPts val="0"/>
              </a:spcBef>
              <a:spcAft>
                <a:spcPts val="0"/>
              </a:spcAft>
            </a:pPr>
            <a:r>
              <a:rPr lang="it-IT" sz="900" b="1" kern="1400" dirty="0">
                <a:solidFill>
                  <a:srgbClr val="000000"/>
                </a:solidFill>
                <a:latin typeface="MS Reference Sans Serif" panose="020B0604030504040204" pitchFamily="34" charset="0"/>
              </a:rPr>
              <a:t>Altri materiali</a:t>
            </a:r>
          </a:p>
          <a:p>
            <a:pPr marL="85725" marR="0" algn="l">
              <a:spcBef>
                <a:spcPts val="0"/>
              </a:spcBef>
              <a:spcAft>
                <a:spcPts val="0"/>
              </a:spcAft>
            </a:pPr>
            <a:r>
              <a:rPr lang="it-IT" sz="900" i="1" kern="1400" dirty="0">
                <a:solidFill>
                  <a:srgbClr val="000000"/>
                </a:solidFill>
                <a:latin typeface="MS Reference Sans Serif" panose="020B0604030504040204" pitchFamily="34" charset="0"/>
              </a:rPr>
              <a:t>Ing. Stefano Ravaioli (SITEB)</a:t>
            </a:r>
          </a:p>
          <a:p>
            <a:pPr marL="85725" marR="0" algn="l">
              <a:spcBef>
                <a:spcPts val="0"/>
              </a:spcBef>
              <a:spcAft>
                <a:spcPts val="0"/>
              </a:spcAft>
            </a:pPr>
            <a:endParaRPr lang="it-IT" sz="900" b="1" kern="1400" dirty="0">
              <a:solidFill>
                <a:srgbClr val="000000"/>
              </a:solidFill>
              <a:latin typeface="MS Reference Sans Serif" panose="020B0604030504040204" pitchFamily="34" charset="0"/>
            </a:endParaRPr>
          </a:p>
          <a:p>
            <a:pPr marL="85725" marR="0" algn="l">
              <a:spcBef>
                <a:spcPts val="0"/>
              </a:spcBef>
              <a:spcAft>
                <a:spcPts val="0"/>
              </a:spcAft>
            </a:pPr>
            <a:r>
              <a:rPr lang="it-IT" sz="900" b="1" kern="1400" dirty="0">
                <a:solidFill>
                  <a:srgbClr val="000000"/>
                </a:solidFill>
                <a:latin typeface="MS Reference Sans Serif" panose="020B0604030504040204" pitchFamily="34" charset="0"/>
              </a:rPr>
              <a:t>17</a:t>
            </a:r>
            <a:r>
              <a:rPr lang="it-IT" sz="9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MS Reference Sans Serif" panose="020B0604030504040204" pitchFamily="34" charset="0"/>
              </a:rPr>
              <a:t>:30-18:00</a:t>
            </a:r>
            <a:r>
              <a:rPr lang="it-IT" sz="900" kern="1400" dirty="0">
                <a:ln>
                  <a:noFill/>
                </a:ln>
                <a:solidFill>
                  <a:srgbClr val="000000"/>
                </a:solidFill>
                <a:effectLst/>
                <a:latin typeface="MS Reference Sans Serif" panose="020B0604030504040204" pitchFamily="34" charset="0"/>
              </a:rPr>
              <a:t> </a:t>
            </a:r>
          </a:p>
          <a:p>
            <a:pPr marL="85725" marR="0" algn="l">
              <a:spcBef>
                <a:spcPts val="0"/>
              </a:spcBef>
              <a:spcAft>
                <a:spcPts val="0"/>
              </a:spcAft>
            </a:pPr>
            <a:r>
              <a:rPr lang="it-IT" sz="900" b="1" kern="1400" dirty="0">
                <a:solidFill>
                  <a:srgbClr val="000000"/>
                </a:solidFill>
                <a:latin typeface="MS Reference Sans Serif" panose="020B0604030504040204" pitchFamily="34" charset="0"/>
              </a:rPr>
              <a:t>Discussione</a:t>
            </a:r>
            <a:endParaRPr lang="it-IT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180975" marR="0" algn="l">
              <a:spcBef>
                <a:spcPts val="0"/>
              </a:spcBef>
              <a:spcAft>
                <a:spcPts val="0"/>
              </a:spcAft>
            </a:pPr>
            <a:endParaRPr lang="it-IT" sz="1050" kern="1400" dirty="0">
              <a:solidFill>
                <a:srgbClr val="000000"/>
              </a:solidFill>
              <a:latin typeface="MS Reference Sans Serif" panose="020B0604030504040204" pitchFamily="34" charset="0"/>
            </a:endParaRPr>
          </a:p>
          <a:p>
            <a:pPr marL="180975" marR="0" algn="l">
              <a:spcBef>
                <a:spcPts val="0"/>
              </a:spcBef>
              <a:spcAft>
                <a:spcPts val="0"/>
              </a:spcAft>
            </a:pPr>
            <a:endParaRPr lang="it-IT" sz="105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04534" marR="0" indent="-204534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</a:pPr>
            <a:endParaRPr lang="it-IT" sz="105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05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endParaRPr lang="it-IT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2AEA4723-F13D-0DD2-6CF6-DD5967828D3B}"/>
              </a:ext>
            </a:extLst>
          </p:cNvPr>
          <p:cNvSpPr/>
          <p:nvPr/>
        </p:nvSpPr>
        <p:spPr>
          <a:xfrm>
            <a:off x="3558696" y="866530"/>
            <a:ext cx="3489530" cy="6663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r>
              <a:rPr lang="it-IT" sz="1400" b="1" i="1" kern="1400" dirty="0">
                <a:solidFill>
                  <a:schemeClr val="tx1"/>
                </a:solidFill>
                <a:latin typeface="Arial" panose="020B0604020202020204" pitchFamily="34" charset="0"/>
              </a:rPr>
              <a:t>Giovedì 29.06.2023 (9:00-18:00)</a:t>
            </a:r>
          </a:p>
          <a:p>
            <a:pPr algn="ctr"/>
            <a:r>
              <a:rPr lang="it-IT" sz="1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MODULO 2</a:t>
            </a:r>
          </a:p>
          <a:p>
            <a:pPr algn="ctr">
              <a:spcBef>
                <a:spcPts val="600"/>
              </a:spcBef>
            </a:pPr>
            <a:r>
              <a:rPr lang="it-IT" sz="1400" b="1" kern="1400" dirty="0">
                <a:solidFill>
                  <a:schemeClr val="tx1"/>
                </a:solidFill>
                <a:latin typeface="Arial" panose="020B0604020202020204" pitchFamily="34" charset="0"/>
              </a:rPr>
              <a:t>PRODOTTI, IMPIANTI, CONTROLLI       (visita stabilimenti e laboratorio prove)</a:t>
            </a:r>
          </a:p>
          <a:p>
            <a:pPr marL="0" marR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it-IT" sz="1050" i="1" kern="1400" dirty="0">
              <a:ln>
                <a:noFill/>
              </a:ln>
              <a:solidFill>
                <a:srgbClr val="157641"/>
              </a:solidFill>
              <a:effectLst/>
              <a:latin typeface="MS Reference Sans Serif" panose="020B0604030504040204" pitchFamily="34" charset="0"/>
            </a:endParaRPr>
          </a:p>
          <a:p>
            <a:pPr marL="92075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9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MS Reference Sans Serif" panose="020B0604030504040204" pitchFamily="34" charset="0"/>
              </a:rPr>
              <a:t>9:00 - 10:30</a:t>
            </a:r>
            <a:r>
              <a:rPr lang="it-IT" sz="900" kern="1400" dirty="0">
                <a:ln>
                  <a:noFill/>
                </a:ln>
                <a:solidFill>
                  <a:srgbClr val="000000"/>
                </a:solidFill>
                <a:effectLst/>
                <a:latin typeface="MS Reference Sans Serif" panose="020B0604030504040204" pitchFamily="34" charset="0"/>
              </a:rPr>
              <a:t> </a:t>
            </a:r>
          </a:p>
          <a:p>
            <a:pPr marL="85725" marR="0" algn="l">
              <a:spcBef>
                <a:spcPts val="0"/>
              </a:spcBef>
              <a:spcAft>
                <a:spcPts val="0"/>
              </a:spcAft>
            </a:pPr>
            <a:r>
              <a:rPr lang="it-IT" sz="900" b="1" kern="1400" dirty="0">
                <a:solidFill>
                  <a:srgbClr val="000000"/>
                </a:solidFill>
                <a:latin typeface="MS Reference Sans Serif" panose="020B0604030504040204" pitchFamily="34" charset="0"/>
              </a:rPr>
              <a:t>Conglomerati bituminosi (classificazione, qualificazione)</a:t>
            </a:r>
          </a:p>
          <a:p>
            <a:pPr marL="85725"/>
            <a:r>
              <a:rPr lang="it-IT" sz="900" i="1" kern="1400" dirty="0">
                <a:solidFill>
                  <a:srgbClr val="000000"/>
                </a:solidFill>
                <a:latin typeface="MS Reference Sans Serif" panose="020B0604030504040204" pitchFamily="34" charset="0"/>
              </a:rPr>
              <a:t>Arch. Marco Capsoni (SITEB)</a:t>
            </a:r>
          </a:p>
          <a:p>
            <a:pPr marL="85725" marR="0" algn="l">
              <a:spcBef>
                <a:spcPts val="0"/>
              </a:spcBef>
              <a:spcAft>
                <a:spcPts val="0"/>
              </a:spcAft>
            </a:pPr>
            <a:endParaRPr lang="it-IT" sz="900" i="1" kern="1400" dirty="0">
              <a:solidFill>
                <a:srgbClr val="000000"/>
              </a:solidFill>
              <a:latin typeface="MS Reference Sans Serif" panose="020B0604030504040204" pitchFamily="34" charset="0"/>
            </a:endParaRPr>
          </a:p>
          <a:p>
            <a:pPr marL="449263"/>
            <a:r>
              <a:rPr lang="it-IT" sz="900" b="1" kern="1400" dirty="0">
                <a:solidFill>
                  <a:srgbClr val="000000"/>
                </a:solidFill>
                <a:latin typeface="MS Reference Sans Serif" panose="020B0604030504040204" pitchFamily="34" charset="0"/>
              </a:rPr>
              <a:t>10:30-10:45 – Coffee break</a:t>
            </a:r>
          </a:p>
          <a:p>
            <a:pPr marL="85725" marR="0" algn="l">
              <a:spcBef>
                <a:spcPts val="0"/>
              </a:spcBef>
              <a:spcAft>
                <a:spcPts val="0"/>
              </a:spcAft>
            </a:pPr>
            <a:endParaRPr lang="it-IT" sz="900" i="1" kern="1400" dirty="0">
              <a:solidFill>
                <a:srgbClr val="000000"/>
              </a:solidFill>
              <a:latin typeface="MS Reference Sans Serif" panose="020B0604030504040204" pitchFamily="34" charset="0"/>
            </a:endParaRPr>
          </a:p>
          <a:p>
            <a:pPr marL="85725" marR="0" algn="l">
              <a:spcBef>
                <a:spcPts val="0"/>
              </a:spcBef>
              <a:spcAft>
                <a:spcPts val="0"/>
              </a:spcAft>
            </a:pPr>
            <a:endParaRPr lang="it-IT" sz="500" b="1" kern="1400" dirty="0">
              <a:ln>
                <a:noFill/>
              </a:ln>
              <a:solidFill>
                <a:srgbClr val="000000"/>
              </a:solidFill>
              <a:effectLst/>
              <a:latin typeface="MS Reference Sans Serif" panose="020B0604030504040204" pitchFamily="34" charset="0"/>
            </a:endParaRPr>
          </a:p>
          <a:p>
            <a:pPr marL="85725" marR="0" algn="l">
              <a:spcBef>
                <a:spcPts val="0"/>
              </a:spcBef>
              <a:spcAft>
                <a:spcPts val="0"/>
              </a:spcAft>
            </a:pPr>
            <a:r>
              <a:rPr lang="it-IT" sz="900" b="1" kern="1400" dirty="0">
                <a:solidFill>
                  <a:srgbClr val="000000"/>
                </a:solidFill>
                <a:latin typeface="MS Reference Sans Serif" panose="020B0604030504040204" pitchFamily="34" charset="0"/>
              </a:rPr>
              <a:t>10:45</a:t>
            </a:r>
            <a:r>
              <a:rPr lang="it-IT" sz="9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MS Reference Sans Serif" panose="020B0604030504040204" pitchFamily="34" charset="0"/>
              </a:rPr>
              <a:t>-13:00</a:t>
            </a:r>
            <a:r>
              <a:rPr lang="it-IT" sz="900" kern="1400" dirty="0">
                <a:ln>
                  <a:noFill/>
                </a:ln>
                <a:solidFill>
                  <a:srgbClr val="000000"/>
                </a:solidFill>
                <a:effectLst/>
                <a:latin typeface="MS Reference Sans Serif" panose="020B0604030504040204" pitchFamily="34" charset="0"/>
              </a:rPr>
              <a:t> </a:t>
            </a:r>
          </a:p>
          <a:p>
            <a:pPr marL="85725" marR="0" algn="l">
              <a:spcBef>
                <a:spcPts val="0"/>
              </a:spcBef>
              <a:spcAft>
                <a:spcPts val="0"/>
              </a:spcAft>
            </a:pPr>
            <a:r>
              <a:rPr lang="it-IT" sz="900" b="1" kern="1400" dirty="0">
                <a:solidFill>
                  <a:srgbClr val="000000"/>
                </a:solidFill>
                <a:latin typeface="MS Reference Sans Serif" panose="020B0604030504040204" pitchFamily="34" charset="0"/>
              </a:rPr>
              <a:t>Produzione dei conglomerati bituminosi </a:t>
            </a:r>
          </a:p>
          <a:p>
            <a:pPr marL="85725"/>
            <a:r>
              <a:rPr lang="it-IT" sz="900" i="1" kern="1400" dirty="0">
                <a:solidFill>
                  <a:srgbClr val="000000"/>
                </a:solidFill>
                <a:latin typeface="MS Reference Sans Serif" panose="020B0604030504040204" pitchFamily="34" charset="0"/>
              </a:rPr>
              <a:t>Ing. Stefano Ravaioli (SITEB)</a:t>
            </a:r>
          </a:p>
          <a:p>
            <a:pPr marL="85725"/>
            <a:endParaRPr lang="it-IT" sz="900" i="1" kern="1400" dirty="0">
              <a:solidFill>
                <a:srgbClr val="000000"/>
              </a:solidFill>
              <a:latin typeface="MS Reference Sans Serif" panose="020B0604030504040204" pitchFamily="34" charset="0"/>
            </a:endParaRPr>
          </a:p>
          <a:p>
            <a:pPr marL="85725" marR="0" algn="l">
              <a:spcBef>
                <a:spcPts val="0"/>
              </a:spcBef>
              <a:spcAft>
                <a:spcPts val="0"/>
              </a:spcAft>
            </a:pPr>
            <a:endParaRPr lang="it-IT" sz="500" b="1" kern="1400" dirty="0">
              <a:ln>
                <a:noFill/>
              </a:ln>
              <a:solidFill>
                <a:srgbClr val="000000"/>
              </a:solidFill>
              <a:effectLst/>
              <a:latin typeface="MS Reference Sans Serif" panose="020B0604030504040204" pitchFamily="34" charset="0"/>
            </a:endParaRPr>
          </a:p>
          <a:p>
            <a:pPr marL="449263"/>
            <a:r>
              <a:rPr lang="it-IT" sz="900" b="1" kern="1400" dirty="0">
                <a:solidFill>
                  <a:srgbClr val="000000"/>
                </a:solidFill>
                <a:latin typeface="MS Reference Sans Serif" panose="020B0604030504040204" pitchFamily="34" charset="0"/>
              </a:rPr>
              <a:t>13:00-14:00 – Pausa pranzo</a:t>
            </a:r>
          </a:p>
          <a:p>
            <a:pPr marL="85725" marR="0" algn="l">
              <a:spcBef>
                <a:spcPts val="0"/>
              </a:spcBef>
              <a:spcAft>
                <a:spcPts val="0"/>
              </a:spcAft>
            </a:pPr>
            <a:endParaRPr lang="it-IT" sz="500" b="1" kern="1400" dirty="0">
              <a:ln>
                <a:noFill/>
              </a:ln>
              <a:solidFill>
                <a:srgbClr val="000000"/>
              </a:solidFill>
              <a:effectLst/>
              <a:latin typeface="MS Reference Sans Serif" panose="020B0604030504040204" pitchFamily="34" charset="0"/>
            </a:endParaRPr>
          </a:p>
          <a:p>
            <a:pPr marL="85725" marR="0" algn="l">
              <a:spcBef>
                <a:spcPts val="0"/>
              </a:spcBef>
              <a:spcAft>
                <a:spcPts val="0"/>
              </a:spcAft>
            </a:pPr>
            <a:endParaRPr lang="it-IT" sz="700" b="1" kern="1400" dirty="0">
              <a:solidFill>
                <a:srgbClr val="000000"/>
              </a:solidFill>
              <a:latin typeface="MS Reference Sans Serif" panose="020B0604030504040204" pitchFamily="34" charset="0"/>
            </a:endParaRPr>
          </a:p>
          <a:p>
            <a:pPr marL="85725" marR="0" algn="l">
              <a:spcBef>
                <a:spcPts val="0"/>
              </a:spcBef>
              <a:spcAft>
                <a:spcPts val="0"/>
              </a:spcAft>
            </a:pPr>
            <a:r>
              <a:rPr lang="it-IT" sz="8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MS Reference Sans Serif" panose="020B0604030504040204" pitchFamily="34" charset="0"/>
              </a:rPr>
              <a:t>14:00-14:30</a:t>
            </a:r>
          </a:p>
          <a:p>
            <a:pPr marL="85725" marR="0" algn="l">
              <a:spcBef>
                <a:spcPts val="0"/>
              </a:spcBef>
              <a:spcAft>
                <a:spcPts val="0"/>
              </a:spcAft>
            </a:pPr>
            <a:r>
              <a:rPr lang="it-IT" sz="800" b="1" kern="1400" dirty="0">
                <a:solidFill>
                  <a:srgbClr val="000000"/>
                </a:solidFill>
                <a:latin typeface="MS Reference Sans Serif" panose="020B0604030504040204" pitchFamily="34" charset="0"/>
              </a:rPr>
              <a:t>Trasferimento da Fiera Bologna a Stabilimento</a:t>
            </a:r>
          </a:p>
          <a:p>
            <a:pPr marL="85725" marR="0" algn="l">
              <a:spcBef>
                <a:spcPts val="0"/>
              </a:spcBef>
              <a:spcAft>
                <a:spcPts val="0"/>
              </a:spcAft>
            </a:pPr>
            <a:endParaRPr lang="it-IT" sz="500" b="1" kern="1400" dirty="0">
              <a:ln>
                <a:noFill/>
              </a:ln>
              <a:solidFill>
                <a:srgbClr val="000000"/>
              </a:solidFill>
              <a:effectLst/>
              <a:latin typeface="MS Reference Sans Serif" panose="020B0604030504040204" pitchFamily="34" charset="0"/>
            </a:endParaRPr>
          </a:p>
          <a:p>
            <a:pPr marL="85725" marR="0" algn="l">
              <a:spcBef>
                <a:spcPts val="0"/>
              </a:spcBef>
              <a:spcAft>
                <a:spcPts val="0"/>
              </a:spcAft>
            </a:pPr>
            <a:endParaRPr lang="it-IT" sz="900" b="1" kern="1400" dirty="0">
              <a:solidFill>
                <a:srgbClr val="000000"/>
              </a:solidFill>
              <a:latin typeface="MS Reference Sans Serif" panose="020B0604030504040204" pitchFamily="34" charset="0"/>
            </a:endParaRPr>
          </a:p>
          <a:p>
            <a:pPr marL="85725" marR="0" algn="l">
              <a:spcBef>
                <a:spcPts val="0"/>
              </a:spcBef>
              <a:spcAft>
                <a:spcPts val="0"/>
              </a:spcAft>
            </a:pPr>
            <a:r>
              <a:rPr lang="it-IT" sz="900" b="1" kern="1400" dirty="0">
                <a:solidFill>
                  <a:srgbClr val="000000"/>
                </a:solidFill>
                <a:latin typeface="MS Reference Sans Serif" panose="020B0604030504040204" pitchFamily="34" charset="0"/>
              </a:rPr>
              <a:t>14:30-16:30</a:t>
            </a:r>
            <a:r>
              <a:rPr lang="it-IT" sz="900" kern="1400" dirty="0">
                <a:ln>
                  <a:noFill/>
                </a:ln>
                <a:solidFill>
                  <a:srgbClr val="000000"/>
                </a:solidFill>
                <a:effectLst/>
                <a:latin typeface="MS Reference Sans Serif" panose="020B0604030504040204" pitchFamily="34" charset="0"/>
              </a:rPr>
              <a:t> </a:t>
            </a:r>
          </a:p>
          <a:p>
            <a:pPr marL="85725" marR="0" algn="l">
              <a:spcBef>
                <a:spcPts val="0"/>
              </a:spcBef>
              <a:spcAft>
                <a:spcPts val="0"/>
              </a:spcAft>
            </a:pPr>
            <a:r>
              <a:rPr lang="it-IT" sz="900" b="1" kern="1400" dirty="0">
                <a:solidFill>
                  <a:srgbClr val="000000"/>
                </a:solidFill>
                <a:latin typeface="MS Reference Sans Serif" panose="020B0604030504040204" pitchFamily="34" charset="0"/>
              </a:rPr>
              <a:t>Impianto di produzione </a:t>
            </a:r>
          </a:p>
          <a:p>
            <a:pPr marL="85725" marR="0" algn="l">
              <a:spcBef>
                <a:spcPts val="0"/>
              </a:spcBef>
              <a:spcAft>
                <a:spcPts val="0"/>
              </a:spcAft>
            </a:pPr>
            <a:r>
              <a:rPr lang="it-IT" sz="900" b="1" kern="1400" dirty="0">
                <a:solidFill>
                  <a:srgbClr val="000000"/>
                </a:solidFill>
                <a:latin typeface="MS Reference Sans Serif" panose="020B0604030504040204" pitchFamily="34" charset="0"/>
              </a:rPr>
              <a:t>bitumi modificati </a:t>
            </a:r>
          </a:p>
          <a:p>
            <a:pPr marL="85725" marR="0" algn="l">
              <a:spcBef>
                <a:spcPts val="0"/>
              </a:spcBef>
              <a:spcAft>
                <a:spcPts val="0"/>
              </a:spcAft>
            </a:pPr>
            <a:r>
              <a:rPr lang="it-IT" sz="900" b="1" kern="1400" dirty="0">
                <a:solidFill>
                  <a:srgbClr val="000000"/>
                </a:solidFill>
                <a:latin typeface="MS Reference Sans Serif" panose="020B0604030504040204" pitchFamily="34" charset="0"/>
              </a:rPr>
              <a:t>Laboratorio prove materiali </a:t>
            </a:r>
          </a:p>
          <a:p>
            <a:pPr marL="85725" marR="0" algn="l">
              <a:spcBef>
                <a:spcPts val="0"/>
              </a:spcBef>
              <a:spcAft>
                <a:spcPts val="0"/>
              </a:spcAft>
            </a:pPr>
            <a:r>
              <a:rPr lang="it-IT" sz="900" kern="1400" dirty="0">
                <a:solidFill>
                  <a:srgbClr val="000000"/>
                </a:solidFill>
                <a:latin typeface="MS Reference Sans Serif" panose="020B0604030504040204" pitchFamily="34" charset="0"/>
              </a:rPr>
              <a:t>(dimostrazione prove)</a:t>
            </a:r>
          </a:p>
          <a:p>
            <a:pPr marL="85725" marR="0" algn="l">
              <a:spcBef>
                <a:spcPts val="0"/>
              </a:spcBef>
              <a:spcAft>
                <a:spcPts val="0"/>
              </a:spcAft>
            </a:pPr>
            <a:endParaRPr lang="it-IT" sz="900" kern="1400" dirty="0">
              <a:solidFill>
                <a:srgbClr val="000000"/>
              </a:solidFill>
              <a:latin typeface="MS Reference Sans Serif" panose="020B0604030504040204" pitchFamily="34" charset="0"/>
            </a:endParaRPr>
          </a:p>
          <a:p>
            <a:pPr marL="85725" marR="0" algn="l">
              <a:spcBef>
                <a:spcPts val="0"/>
              </a:spcBef>
              <a:spcAft>
                <a:spcPts val="0"/>
              </a:spcAft>
            </a:pPr>
            <a:r>
              <a:rPr lang="it-IT" sz="900" kern="1400" dirty="0">
                <a:solidFill>
                  <a:srgbClr val="000000"/>
                </a:solidFill>
                <a:latin typeface="MS Reference Sans Serif" panose="020B0604030504040204" pitchFamily="34" charset="0"/>
              </a:rPr>
              <a:t>stabilimento Valli </a:t>
            </a:r>
            <a:r>
              <a:rPr lang="it-IT" sz="900" kern="1400" dirty="0" err="1">
                <a:solidFill>
                  <a:srgbClr val="000000"/>
                </a:solidFill>
                <a:latin typeface="MS Reference Sans Serif" panose="020B0604030504040204" pitchFamily="34" charset="0"/>
              </a:rPr>
              <a:t>Zabban</a:t>
            </a:r>
            <a:endParaRPr lang="it-IT" sz="900" kern="1400" dirty="0">
              <a:solidFill>
                <a:srgbClr val="000000"/>
              </a:solidFill>
              <a:latin typeface="MS Reference Sans Serif" panose="020B0604030504040204" pitchFamily="34" charset="0"/>
            </a:endParaRPr>
          </a:p>
          <a:p>
            <a:pPr marL="85725" marR="0" algn="l">
              <a:spcBef>
                <a:spcPts val="0"/>
              </a:spcBef>
              <a:spcAft>
                <a:spcPts val="0"/>
              </a:spcAft>
            </a:pPr>
            <a:endParaRPr lang="it-IT" sz="500" i="1" kern="1400" dirty="0">
              <a:solidFill>
                <a:srgbClr val="000000"/>
              </a:solidFill>
              <a:latin typeface="MS Reference Sans Serif" panose="020B0604030504040204" pitchFamily="34" charset="0"/>
            </a:endParaRPr>
          </a:p>
          <a:p>
            <a:pPr marL="446088"/>
            <a:endParaRPr lang="it-IT" sz="500" b="1" kern="1400" dirty="0">
              <a:solidFill>
                <a:srgbClr val="000000"/>
              </a:solidFill>
              <a:latin typeface="MS Reference Sans Serif" panose="020B0604030504040204" pitchFamily="34" charset="0"/>
            </a:endParaRPr>
          </a:p>
          <a:p>
            <a:pPr marL="85725" marR="0" algn="l">
              <a:spcBef>
                <a:spcPts val="0"/>
              </a:spcBef>
              <a:spcAft>
                <a:spcPts val="0"/>
              </a:spcAft>
            </a:pPr>
            <a:r>
              <a:rPr lang="it-IT" sz="900" b="1" kern="1400" dirty="0">
                <a:solidFill>
                  <a:srgbClr val="000000"/>
                </a:solidFill>
                <a:latin typeface="MS Reference Sans Serif" panose="020B0604030504040204" pitchFamily="34" charset="0"/>
              </a:rPr>
              <a:t>16</a:t>
            </a:r>
            <a:r>
              <a:rPr lang="it-IT" sz="9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MS Reference Sans Serif" panose="020B0604030504040204" pitchFamily="34" charset="0"/>
              </a:rPr>
              <a:t>:30-17:30</a:t>
            </a:r>
            <a:r>
              <a:rPr lang="it-IT" sz="900" kern="1400" dirty="0">
                <a:ln>
                  <a:noFill/>
                </a:ln>
                <a:solidFill>
                  <a:srgbClr val="000000"/>
                </a:solidFill>
                <a:effectLst/>
                <a:latin typeface="MS Reference Sans Serif" panose="020B0604030504040204" pitchFamily="34" charset="0"/>
              </a:rPr>
              <a:t> </a:t>
            </a:r>
          </a:p>
          <a:p>
            <a:pPr marL="85725" marR="0" algn="l">
              <a:spcBef>
                <a:spcPts val="0"/>
              </a:spcBef>
              <a:spcAft>
                <a:spcPts val="0"/>
              </a:spcAft>
            </a:pPr>
            <a:r>
              <a:rPr lang="it-IT" sz="900" b="1" kern="1400" dirty="0">
                <a:solidFill>
                  <a:srgbClr val="000000"/>
                </a:solidFill>
                <a:latin typeface="MS Reference Sans Serif" panose="020B0604030504040204" pitchFamily="34" charset="0"/>
              </a:rPr>
              <a:t>Impianto di produzione </a:t>
            </a:r>
          </a:p>
          <a:p>
            <a:pPr marL="85725" marR="0" algn="l">
              <a:spcBef>
                <a:spcPts val="0"/>
              </a:spcBef>
              <a:spcAft>
                <a:spcPts val="0"/>
              </a:spcAft>
            </a:pPr>
            <a:r>
              <a:rPr lang="it-IT" sz="900" b="1" kern="1400" dirty="0">
                <a:solidFill>
                  <a:srgbClr val="000000"/>
                </a:solidFill>
                <a:latin typeface="MS Reference Sans Serif" panose="020B0604030504040204" pitchFamily="34" charset="0"/>
              </a:rPr>
              <a:t>conglomerati bituminosi</a:t>
            </a:r>
          </a:p>
          <a:p>
            <a:pPr marL="85725" marR="0" algn="l">
              <a:spcBef>
                <a:spcPts val="0"/>
              </a:spcBef>
              <a:spcAft>
                <a:spcPts val="0"/>
              </a:spcAft>
            </a:pPr>
            <a:r>
              <a:rPr lang="it-IT" sz="900" kern="1400" dirty="0">
                <a:solidFill>
                  <a:srgbClr val="000000"/>
                </a:solidFill>
                <a:latin typeface="MS Reference Sans Serif" panose="020B0604030504040204" pitchFamily="34" charset="0"/>
              </a:rPr>
              <a:t>(processo di produzione)</a:t>
            </a:r>
          </a:p>
          <a:p>
            <a:pPr marL="85725" marR="0" algn="l">
              <a:spcBef>
                <a:spcPts val="0"/>
              </a:spcBef>
              <a:spcAft>
                <a:spcPts val="0"/>
              </a:spcAft>
            </a:pPr>
            <a:endParaRPr lang="it-IT" sz="900" kern="1400" dirty="0">
              <a:solidFill>
                <a:srgbClr val="000000"/>
              </a:solidFill>
              <a:latin typeface="MS Reference Sans Serif" panose="020B0604030504040204" pitchFamily="34" charset="0"/>
            </a:endParaRPr>
          </a:p>
          <a:p>
            <a:pPr marL="85725" marR="0" algn="l">
              <a:spcBef>
                <a:spcPts val="0"/>
              </a:spcBef>
              <a:spcAft>
                <a:spcPts val="0"/>
              </a:spcAft>
            </a:pPr>
            <a:r>
              <a:rPr lang="it-IT" sz="900" kern="1400" dirty="0">
                <a:solidFill>
                  <a:srgbClr val="000000"/>
                </a:solidFill>
                <a:latin typeface="MS Reference Sans Serif" panose="020B0604030504040204" pitchFamily="34" charset="0"/>
              </a:rPr>
              <a:t>stabilimento </a:t>
            </a:r>
          </a:p>
          <a:p>
            <a:pPr marL="85725" marR="0" algn="l">
              <a:spcBef>
                <a:spcPts val="0"/>
              </a:spcBef>
              <a:spcAft>
                <a:spcPts val="0"/>
              </a:spcAft>
            </a:pPr>
            <a:r>
              <a:rPr lang="it-IT" sz="900" kern="1400" dirty="0">
                <a:solidFill>
                  <a:srgbClr val="000000"/>
                </a:solidFill>
                <a:latin typeface="MS Reference Sans Serif" panose="020B0604030504040204" pitchFamily="34" charset="0"/>
              </a:rPr>
              <a:t>Frantoio Fondovalle</a:t>
            </a:r>
          </a:p>
          <a:p>
            <a:pPr marL="85725"/>
            <a:endParaRPr lang="it-IT" sz="700" b="1" kern="1400" dirty="0">
              <a:solidFill>
                <a:srgbClr val="000000"/>
              </a:solidFill>
              <a:latin typeface="MS Reference Sans Serif" panose="020B0604030504040204" pitchFamily="34" charset="0"/>
            </a:endParaRPr>
          </a:p>
          <a:p>
            <a:pPr marL="85725"/>
            <a:r>
              <a:rPr lang="it-IT" sz="800" b="1" kern="1400" dirty="0">
                <a:solidFill>
                  <a:srgbClr val="000000"/>
                </a:solidFill>
                <a:latin typeface="MS Reference Sans Serif" panose="020B0604030504040204" pitchFamily="34" charset="0"/>
              </a:rPr>
              <a:t>17:30-18:00</a:t>
            </a:r>
          </a:p>
          <a:p>
            <a:pPr marL="85725"/>
            <a:r>
              <a:rPr lang="it-IT" sz="800" b="1" kern="1400" dirty="0">
                <a:solidFill>
                  <a:srgbClr val="000000"/>
                </a:solidFill>
                <a:latin typeface="MS Reference Sans Serif" panose="020B0604030504040204" pitchFamily="34" charset="0"/>
              </a:rPr>
              <a:t>Trasferimento da Stabilimento a Fiera Bologna</a:t>
            </a:r>
          </a:p>
          <a:p>
            <a:pPr marL="180975" marR="0" algn="l">
              <a:spcBef>
                <a:spcPts val="0"/>
              </a:spcBef>
              <a:spcAft>
                <a:spcPts val="0"/>
              </a:spcAft>
            </a:pPr>
            <a:endParaRPr lang="it-IT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180975" marR="0" algn="l">
              <a:spcBef>
                <a:spcPts val="0"/>
              </a:spcBef>
              <a:spcAft>
                <a:spcPts val="0"/>
              </a:spcAft>
            </a:pPr>
            <a:endParaRPr lang="it-IT" sz="1050" kern="1400" dirty="0">
              <a:solidFill>
                <a:srgbClr val="000000"/>
              </a:solidFill>
              <a:latin typeface="MS Reference Sans Serif" panose="020B0604030504040204" pitchFamily="34" charset="0"/>
            </a:endParaRPr>
          </a:p>
          <a:p>
            <a:pPr marL="180975" marR="0" algn="l">
              <a:spcBef>
                <a:spcPts val="0"/>
              </a:spcBef>
              <a:spcAft>
                <a:spcPts val="0"/>
              </a:spcAft>
            </a:pPr>
            <a:endParaRPr lang="it-IT" sz="105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04534" marR="0" indent="-204534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</a:pPr>
            <a:endParaRPr lang="it-IT" sz="105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05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endParaRPr lang="it-IT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8E966CFF-90E8-401E-48F2-8F0637D61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895" y="121939"/>
            <a:ext cx="8054244" cy="74459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1" i="0" u="none" strike="noStrike" cap="none" normalizeH="0" baseline="0" dirty="0">
                <a:ln>
                  <a:noFill/>
                </a:ln>
                <a:effectLst/>
                <a:latin typeface="Arial Unicode MS" charset="0"/>
              </a:rPr>
              <a:t>Bologna 28, 29 e 30 giugno 2023</a:t>
            </a:r>
            <a:br>
              <a:rPr kumimoji="0" lang="it-IT" altLang="it-IT" sz="1200" b="1" i="0" u="none" strike="noStrike" cap="none" normalizeH="0" baseline="0" dirty="0">
                <a:ln>
                  <a:noFill/>
                </a:ln>
                <a:effectLst/>
                <a:latin typeface="Arial Unicode MS" charset="0"/>
              </a:rPr>
            </a:br>
            <a:r>
              <a:rPr kumimoji="0" lang="it-IT" altLang="it-IT" sz="1800" b="1" i="0" u="none" strike="noStrike" cap="none" normalizeH="0" baseline="0" dirty="0">
                <a:ln>
                  <a:noFill/>
                </a:ln>
                <a:effectLst/>
                <a:latin typeface="Arial Unicode MS" charset="0"/>
              </a:rPr>
              <a:t>CORSO di base 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effectLst/>
                <a:latin typeface="Arial Unicode MS" charset="0"/>
              </a:rPr>
              <a:t>«</a:t>
            </a:r>
            <a:r>
              <a:rPr kumimoji="0" lang="it-IT" altLang="it-IT" sz="1600" b="1" i="0" u="none" strike="noStrike" cap="none" normalizeH="0" baseline="0" dirty="0">
                <a:ln>
                  <a:noFill/>
                </a:ln>
                <a:effectLst/>
                <a:latin typeface="Arial Unicode MS" charset="0"/>
              </a:rPr>
              <a:t>Pavimentazioni stradali»</a:t>
            </a:r>
            <a:br>
              <a:rPr kumimoji="0" lang="it-IT" altLang="it-IT" sz="1800" b="1" i="0" u="none" strike="noStrike" cap="none" normalizeH="0" baseline="0" dirty="0">
                <a:ln>
                  <a:noFill/>
                </a:ln>
                <a:effectLst/>
                <a:latin typeface="Arial Unicode MS" charset="0"/>
              </a:rPr>
            </a:br>
            <a:r>
              <a:rPr kumimoji="0" lang="it-IT" altLang="it-IT" sz="1100" b="0" i="0" u="none" strike="noStrike" cap="none" normalizeH="0" baseline="0" dirty="0">
                <a:ln>
                  <a:noFill/>
                </a:ln>
                <a:effectLst/>
                <a:latin typeface="Arial Unicode MS" charset="0"/>
              </a:rPr>
              <a:t>Principi per una corretta progettazione, esecuzione e manutenzione delle pavimentazioni stradali in conglomerato bituminoso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33C5F662-68B5-0966-6EF9-0985336AE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5906" y="4785398"/>
            <a:ext cx="1500476" cy="936000"/>
          </a:xfrm>
          <a:prstGeom prst="rect">
            <a:avLst/>
          </a:prstGeom>
        </p:spPr>
      </p:pic>
      <p:pic>
        <p:nvPicPr>
          <p:cNvPr id="7" name="Immagine 6" descr="Immagine che contiene cielo, aria aperta, industria, ingegneria&#10;&#10;Descrizione generata automaticamente">
            <a:extLst>
              <a:ext uri="{FF2B5EF4-FFF2-40B4-BE49-F238E27FC236}">
                <a16:creationId xmlns:a16="http://schemas.microsoft.com/office/drawing/2014/main" id="{C22E8809-20B5-4E47-1005-332AE5C446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366" y="5873578"/>
            <a:ext cx="1500476" cy="1035945"/>
          </a:xfrm>
          <a:prstGeom prst="rect">
            <a:avLst/>
          </a:prstGeom>
        </p:spPr>
      </p:pic>
      <p:sp>
        <p:nvSpPr>
          <p:cNvPr id="20" name="Rettangolo 19">
            <a:extLst>
              <a:ext uri="{FF2B5EF4-FFF2-40B4-BE49-F238E27FC236}">
                <a16:creationId xmlns:a16="http://schemas.microsoft.com/office/drawing/2014/main" id="{48776E67-315C-810D-6C98-F52C037E7CFB}"/>
              </a:ext>
            </a:extLst>
          </p:cNvPr>
          <p:cNvSpPr/>
          <p:nvPr/>
        </p:nvSpPr>
        <p:spPr>
          <a:xfrm>
            <a:off x="6975301" y="866531"/>
            <a:ext cx="3663348" cy="6663171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sz="1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r>
              <a:rPr lang="it-IT" sz="1400" b="1" i="1" kern="1400" dirty="0">
                <a:solidFill>
                  <a:schemeClr val="tx1"/>
                </a:solidFill>
                <a:latin typeface="Arial" panose="020B0604020202020204" pitchFamily="34" charset="0"/>
              </a:rPr>
              <a:t>Venerdì 30.06.2023 (9:00-14:00)</a:t>
            </a:r>
          </a:p>
          <a:p>
            <a:pPr algn="ctr"/>
            <a:r>
              <a:rPr lang="it-IT" sz="1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MODULO 3</a:t>
            </a:r>
          </a:p>
          <a:p>
            <a:pPr marR="0" algn="ctr">
              <a:spcBef>
                <a:spcPts val="600"/>
              </a:spcBef>
              <a:spcAft>
                <a:spcPts val="0"/>
              </a:spcAft>
            </a:pPr>
            <a:r>
              <a:rPr lang="it-IT" sz="1400" b="1" kern="14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COSTRUZIONE, ANALISI DEGRADI, SOSTENIBILITA’</a:t>
            </a:r>
            <a:endParaRPr lang="it-IT" sz="1400" kern="140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92075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it-IT" sz="900" b="1" kern="1400" dirty="0">
              <a:ln>
                <a:noFill/>
              </a:ln>
              <a:solidFill>
                <a:srgbClr val="000000"/>
              </a:solidFill>
              <a:effectLst/>
              <a:latin typeface="MS Reference Sans Serif" panose="020B0604030504040204" pitchFamily="34" charset="0"/>
            </a:endParaRPr>
          </a:p>
          <a:p>
            <a:pPr marL="92075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9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MS Reference Sans Serif" panose="020B0604030504040204" pitchFamily="34" charset="0"/>
              </a:rPr>
              <a:t>9:00-11:00</a:t>
            </a:r>
            <a:r>
              <a:rPr lang="it-IT" sz="900" kern="1400" dirty="0">
                <a:ln>
                  <a:noFill/>
                </a:ln>
                <a:solidFill>
                  <a:srgbClr val="000000"/>
                </a:solidFill>
                <a:effectLst/>
                <a:latin typeface="MS Reference Sans Serif" panose="020B0604030504040204" pitchFamily="34" charset="0"/>
              </a:rPr>
              <a:t> </a:t>
            </a:r>
          </a:p>
          <a:p>
            <a:pPr marL="85725" marR="0" algn="l">
              <a:spcBef>
                <a:spcPts val="0"/>
              </a:spcBef>
              <a:spcAft>
                <a:spcPts val="0"/>
              </a:spcAft>
            </a:pPr>
            <a:r>
              <a:rPr lang="it-IT" sz="900" b="1" kern="1400" dirty="0">
                <a:solidFill>
                  <a:srgbClr val="000000"/>
                </a:solidFill>
                <a:latin typeface="MS Reference Sans Serif" panose="020B0604030504040204" pitchFamily="34" charset="0"/>
              </a:rPr>
              <a:t>Posa in opera dei conglomerati bituminosi  e tecnologie a tiepido</a:t>
            </a:r>
          </a:p>
          <a:p>
            <a:pPr marL="85725"/>
            <a:r>
              <a:rPr lang="it-IT" sz="900" i="1" kern="1400" dirty="0">
                <a:solidFill>
                  <a:srgbClr val="000000"/>
                </a:solidFill>
                <a:latin typeface="MS Reference Sans Serif" panose="020B0604030504040204" pitchFamily="34" charset="0"/>
              </a:rPr>
              <a:t>Ing. Stefano Ravaioli (SITEB)</a:t>
            </a:r>
          </a:p>
          <a:p>
            <a:pPr marL="85725"/>
            <a:endParaRPr lang="it-IT" sz="500" i="1" kern="1400" dirty="0">
              <a:solidFill>
                <a:srgbClr val="000000"/>
              </a:solidFill>
              <a:latin typeface="MS Reference Sans Serif" panose="020B0604030504040204" pitchFamily="34" charset="0"/>
            </a:endParaRPr>
          </a:p>
          <a:p>
            <a:pPr marL="85725"/>
            <a:endParaRPr lang="it-IT" sz="500" i="1" kern="1400" dirty="0">
              <a:solidFill>
                <a:srgbClr val="000000"/>
              </a:solidFill>
              <a:latin typeface="MS Reference Sans Serif" panose="020B0604030504040204" pitchFamily="34" charset="0"/>
            </a:endParaRPr>
          </a:p>
          <a:p>
            <a:pPr marL="446088"/>
            <a:r>
              <a:rPr lang="it-IT" sz="900" b="1" kern="1400" dirty="0">
                <a:solidFill>
                  <a:srgbClr val="000000"/>
                </a:solidFill>
                <a:latin typeface="MS Reference Sans Serif" panose="020B0604030504040204" pitchFamily="34" charset="0"/>
              </a:rPr>
              <a:t>11:00-11:15 – Coffee break</a:t>
            </a:r>
          </a:p>
          <a:p>
            <a:pPr marL="85725" marR="0" algn="l">
              <a:spcBef>
                <a:spcPts val="0"/>
              </a:spcBef>
              <a:spcAft>
                <a:spcPts val="0"/>
              </a:spcAft>
            </a:pPr>
            <a:endParaRPr lang="it-IT" sz="900" i="1" kern="1400" dirty="0">
              <a:solidFill>
                <a:srgbClr val="000000"/>
              </a:solidFill>
              <a:latin typeface="MS Reference Sans Serif" panose="020B0604030504040204" pitchFamily="34" charset="0"/>
            </a:endParaRPr>
          </a:p>
          <a:p>
            <a:pPr marL="85725" marR="0" algn="l">
              <a:spcBef>
                <a:spcPts val="0"/>
              </a:spcBef>
              <a:spcAft>
                <a:spcPts val="0"/>
              </a:spcAft>
            </a:pPr>
            <a:endParaRPr lang="it-IT" sz="900" b="1" kern="1400" dirty="0">
              <a:solidFill>
                <a:srgbClr val="000000"/>
              </a:solidFill>
              <a:latin typeface="MS Reference Sans Serif" panose="020B0604030504040204" pitchFamily="34" charset="0"/>
            </a:endParaRPr>
          </a:p>
          <a:p>
            <a:pPr marL="85725" marR="0" algn="l">
              <a:spcBef>
                <a:spcPts val="0"/>
              </a:spcBef>
              <a:spcAft>
                <a:spcPts val="0"/>
              </a:spcAft>
            </a:pPr>
            <a:r>
              <a:rPr lang="it-IT" sz="900" b="1" kern="1400" dirty="0">
                <a:solidFill>
                  <a:srgbClr val="000000"/>
                </a:solidFill>
                <a:latin typeface="MS Reference Sans Serif" panose="020B0604030504040204" pitchFamily="34" charset="0"/>
              </a:rPr>
              <a:t>11:15-12:00</a:t>
            </a:r>
          </a:p>
          <a:p>
            <a:pPr marL="85725" marR="0" algn="l">
              <a:spcBef>
                <a:spcPts val="0"/>
              </a:spcBef>
              <a:spcAft>
                <a:spcPts val="0"/>
              </a:spcAft>
            </a:pPr>
            <a:r>
              <a:rPr lang="it-IT" sz="900" b="1" kern="1400" dirty="0">
                <a:solidFill>
                  <a:srgbClr val="000000"/>
                </a:solidFill>
                <a:latin typeface="MS Reference Sans Serif" panose="020B0604030504040204" pitchFamily="34" charset="0"/>
              </a:rPr>
              <a:t>Analisi dei degradi e dei dissesti di una pavimentazione</a:t>
            </a:r>
          </a:p>
          <a:p>
            <a:pPr marL="85725"/>
            <a:r>
              <a:rPr lang="it-IT" sz="900" i="1" kern="1400" dirty="0">
                <a:solidFill>
                  <a:srgbClr val="000000"/>
                </a:solidFill>
                <a:latin typeface="MS Reference Sans Serif" panose="020B0604030504040204" pitchFamily="34" charset="0"/>
              </a:rPr>
              <a:t>Arch. Marco Capsoni (SITEB)</a:t>
            </a:r>
          </a:p>
          <a:p>
            <a:pPr marL="85725" marR="0" algn="l">
              <a:spcBef>
                <a:spcPts val="0"/>
              </a:spcBef>
              <a:spcAft>
                <a:spcPts val="0"/>
              </a:spcAft>
            </a:pPr>
            <a:endParaRPr lang="it-IT" sz="900" i="1" kern="1400" dirty="0">
              <a:solidFill>
                <a:srgbClr val="000000"/>
              </a:solidFill>
              <a:latin typeface="MS Reference Sans Serif" panose="020B0604030504040204" pitchFamily="34" charset="0"/>
            </a:endParaRPr>
          </a:p>
          <a:p>
            <a:pPr marL="85725" marR="0" algn="l">
              <a:spcBef>
                <a:spcPts val="0"/>
              </a:spcBef>
              <a:spcAft>
                <a:spcPts val="0"/>
              </a:spcAft>
            </a:pPr>
            <a:endParaRPr lang="it-IT" sz="500" b="1" kern="1400" dirty="0">
              <a:ln>
                <a:noFill/>
              </a:ln>
              <a:solidFill>
                <a:srgbClr val="000000"/>
              </a:solidFill>
              <a:effectLst/>
              <a:latin typeface="MS Reference Sans Serif" panose="020B0604030504040204" pitchFamily="34" charset="0"/>
            </a:endParaRPr>
          </a:p>
          <a:p>
            <a:pPr marL="85725" marR="0" algn="l">
              <a:spcBef>
                <a:spcPts val="0"/>
              </a:spcBef>
              <a:spcAft>
                <a:spcPts val="0"/>
              </a:spcAft>
            </a:pPr>
            <a:r>
              <a:rPr lang="it-IT" sz="9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MS Reference Sans Serif" panose="020B0604030504040204" pitchFamily="34" charset="0"/>
              </a:rPr>
              <a:t>12:00-13:00</a:t>
            </a:r>
            <a:r>
              <a:rPr lang="it-IT" sz="900" kern="1400" dirty="0">
                <a:ln>
                  <a:noFill/>
                </a:ln>
                <a:solidFill>
                  <a:srgbClr val="000000"/>
                </a:solidFill>
                <a:effectLst/>
                <a:latin typeface="MS Reference Sans Serif" panose="020B0604030504040204" pitchFamily="34" charset="0"/>
              </a:rPr>
              <a:t> </a:t>
            </a:r>
          </a:p>
          <a:p>
            <a:pPr marL="85725"/>
            <a:r>
              <a:rPr lang="it-IT" sz="900" b="1" kern="1400" dirty="0">
                <a:solidFill>
                  <a:srgbClr val="000000"/>
                </a:solidFill>
                <a:latin typeface="MS Reference Sans Serif" panose="020B0604030504040204" pitchFamily="34" charset="0"/>
              </a:rPr>
              <a:t>Elementi di rinforzo</a:t>
            </a:r>
          </a:p>
          <a:p>
            <a:pPr marL="85725"/>
            <a:r>
              <a:rPr lang="it-IT" sz="900" i="1" kern="1400" dirty="0">
                <a:solidFill>
                  <a:srgbClr val="000000"/>
                </a:solidFill>
                <a:latin typeface="MS Reference Sans Serif" panose="020B0604030504040204" pitchFamily="34" charset="0"/>
              </a:rPr>
              <a:t>Geom. Renza </a:t>
            </a:r>
            <a:r>
              <a:rPr lang="it-IT" sz="900" i="1" kern="1400" dirty="0" err="1">
                <a:solidFill>
                  <a:srgbClr val="000000"/>
                </a:solidFill>
                <a:latin typeface="MS Reference Sans Serif" panose="020B0604030504040204" pitchFamily="34" charset="0"/>
              </a:rPr>
              <a:t>Espen</a:t>
            </a:r>
            <a:r>
              <a:rPr lang="it-IT" sz="900" i="1" kern="1400" dirty="0">
                <a:solidFill>
                  <a:srgbClr val="000000"/>
                </a:solidFill>
                <a:latin typeface="MS Reference Sans Serif" panose="020B0604030504040204" pitchFamily="34" charset="0"/>
              </a:rPr>
              <a:t> (Provincia autonoma Bolzano)</a:t>
            </a:r>
          </a:p>
          <a:p>
            <a:pPr marL="85725"/>
            <a:endParaRPr lang="it-IT" sz="900" i="1" kern="1400" dirty="0">
              <a:solidFill>
                <a:srgbClr val="000000"/>
              </a:solidFill>
              <a:latin typeface="MS Reference Sans Serif" panose="020B0604030504040204" pitchFamily="34" charset="0"/>
            </a:endParaRPr>
          </a:p>
          <a:p>
            <a:pPr marL="85725"/>
            <a:r>
              <a:rPr lang="it-IT" sz="900" b="1" kern="1400" dirty="0">
                <a:solidFill>
                  <a:srgbClr val="000000"/>
                </a:solidFill>
                <a:latin typeface="MS Reference Sans Serif" panose="020B0604030504040204" pitchFamily="34" charset="0"/>
              </a:rPr>
              <a:t>13:00-13:45</a:t>
            </a:r>
          </a:p>
          <a:p>
            <a:pPr marL="85725"/>
            <a:r>
              <a:rPr lang="it-IT" sz="900" b="1" kern="1400" dirty="0">
                <a:solidFill>
                  <a:srgbClr val="000000"/>
                </a:solidFill>
                <a:latin typeface="MS Reference Sans Serif" panose="020B0604030504040204" pitchFamily="34" charset="0"/>
              </a:rPr>
              <a:t>Discussione e test di verifica</a:t>
            </a:r>
            <a:endParaRPr lang="it-IT" sz="500" b="1" kern="1400" dirty="0">
              <a:solidFill>
                <a:srgbClr val="000000"/>
              </a:solidFill>
              <a:latin typeface="MS Reference Sans Serif" panose="020B0604030504040204" pitchFamily="34" charset="0"/>
            </a:endParaRPr>
          </a:p>
          <a:p>
            <a:pPr marL="85725"/>
            <a:endParaRPr lang="it-IT" sz="900" i="1" kern="1400" dirty="0">
              <a:solidFill>
                <a:srgbClr val="000000"/>
              </a:solidFill>
              <a:latin typeface="MS Reference Sans Serif" panose="020B0604030504040204" pitchFamily="34" charset="0"/>
            </a:endParaRPr>
          </a:p>
          <a:p>
            <a:pPr marL="85725"/>
            <a:endParaRPr lang="it-IT" sz="900" i="1" kern="1400" dirty="0">
              <a:solidFill>
                <a:srgbClr val="000000"/>
              </a:solidFill>
              <a:latin typeface="MS Reference Sans Serif" panose="020B0604030504040204" pitchFamily="34" charset="0"/>
            </a:endParaRPr>
          </a:p>
          <a:p>
            <a:pPr marL="85725"/>
            <a:r>
              <a:rPr lang="it-IT" sz="900" b="1" kern="1400" dirty="0">
                <a:solidFill>
                  <a:srgbClr val="000000"/>
                </a:solidFill>
                <a:latin typeface="MS Reference Sans Serif" panose="020B0604030504040204" pitchFamily="34" charset="0"/>
              </a:rPr>
              <a:t>13:45-14:00</a:t>
            </a:r>
          </a:p>
          <a:p>
            <a:pPr marL="85725"/>
            <a:r>
              <a:rPr lang="it-IT" sz="900" b="1" kern="1400" dirty="0">
                <a:solidFill>
                  <a:srgbClr val="000000"/>
                </a:solidFill>
                <a:latin typeface="MS Reference Sans Serif" panose="020B0604030504040204" pitchFamily="34" charset="0"/>
              </a:rPr>
              <a:t>Chiusura corso (consegna attestati di partecipazione)</a:t>
            </a:r>
          </a:p>
          <a:p>
            <a:pPr marL="85725"/>
            <a:r>
              <a:rPr lang="it-IT" sz="900" i="1" kern="1400" dirty="0">
                <a:solidFill>
                  <a:srgbClr val="000000"/>
                </a:solidFill>
                <a:latin typeface="MS Reference Sans Serif" panose="020B0604030504040204" pitchFamily="34" charset="0"/>
              </a:rPr>
              <a:t>Ing. Stefano Ravaioli (SITEB)</a:t>
            </a:r>
          </a:p>
          <a:p>
            <a:pPr marL="85725" marR="0" algn="l">
              <a:spcBef>
                <a:spcPts val="0"/>
              </a:spcBef>
              <a:spcAft>
                <a:spcPts val="0"/>
              </a:spcAft>
            </a:pPr>
            <a:endParaRPr lang="it-IT" sz="900" i="1" kern="1400" dirty="0">
              <a:solidFill>
                <a:srgbClr val="000000"/>
              </a:solidFill>
              <a:latin typeface="MS Reference Sans Serif" panose="020B0604030504040204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E95152A-2E5C-302C-EBD9-EA3C21B4EC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0129" y="5408094"/>
            <a:ext cx="1881792" cy="1501429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0A2C71D8-6E36-FE35-402F-39100AD8F7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3765" y="6825553"/>
            <a:ext cx="963251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452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>
            <a:extLst>
              <a:ext uri="{FF2B5EF4-FFF2-40B4-BE49-F238E27FC236}">
                <a16:creationId xmlns:a16="http://schemas.microsoft.com/office/drawing/2014/main" id="{E3B2ACE4-8A92-9FF4-2E96-3D9FC154CCA9}"/>
              </a:ext>
            </a:extLst>
          </p:cNvPr>
          <p:cNvSpPr/>
          <p:nvPr/>
        </p:nvSpPr>
        <p:spPr>
          <a:xfrm>
            <a:off x="106326" y="85060"/>
            <a:ext cx="3572540" cy="73364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83000"/>
              </a:lnSpc>
              <a:spcAft>
                <a:spcPts val="800"/>
              </a:spcAft>
            </a:pPr>
            <a:r>
              <a:rPr lang="it-IT" sz="14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Bologna 28, 29 e 30 giugno 2023</a:t>
            </a:r>
            <a:br>
              <a:rPr lang="it-IT" sz="18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it-IT" sz="1800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3000"/>
              </a:lnSpc>
              <a:spcAft>
                <a:spcPts val="800"/>
              </a:spcAft>
            </a:pPr>
            <a:r>
              <a:rPr lang="it-IT" sz="24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CORSO DI BASE</a:t>
            </a:r>
          </a:p>
          <a:p>
            <a:pPr algn="ctr"/>
            <a:r>
              <a:rPr lang="it-IT" sz="1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Pavimentazioni stradali </a:t>
            </a:r>
          </a:p>
          <a:p>
            <a:pPr algn="ctr"/>
            <a:r>
              <a:rPr lang="it-IT" sz="14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Principi per una corretta progettazione, esecuzione e manutenzione </a:t>
            </a:r>
          </a:p>
          <a:p>
            <a:pPr algn="ctr"/>
            <a:endParaRPr lang="it-IT" sz="14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it-IT" sz="14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2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MODULO DI ISCRIZIONE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400" dirty="0">
              <a:solidFill>
                <a:srgbClr val="4D4D4D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14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SEDE DEL CORSO:</a:t>
            </a:r>
          </a:p>
          <a:p>
            <a:pPr algn="ctr">
              <a:lnSpc>
                <a:spcPct val="83000"/>
              </a:lnSpc>
            </a:pPr>
            <a:r>
              <a:rPr lang="it-IT" sz="1400" b="1" dirty="0">
                <a:solidFill>
                  <a:srgbClr val="0070C0"/>
                </a:solidFill>
                <a:effectLst/>
                <a:latin typeface="Arial Unicode MS"/>
                <a:ea typeface="Calibri" panose="020F0502020204030204" pitchFamily="34" charset="0"/>
                <a:cs typeface="Lao UI" panose="020B0502040204020203" pitchFamily="34" charset="0"/>
              </a:rPr>
              <a:t>SITEB </a:t>
            </a:r>
          </a:p>
          <a:p>
            <a:pPr algn="ctr">
              <a:lnSpc>
                <a:spcPct val="83000"/>
              </a:lnSpc>
            </a:pPr>
            <a:r>
              <a:rPr lang="it-IT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Piazza della Costituzione, 5C, 40128 Bologna</a:t>
            </a:r>
          </a:p>
          <a:p>
            <a:pPr algn="ctr">
              <a:lnSpc>
                <a:spcPct val="83000"/>
              </a:lnSpc>
            </a:pPr>
            <a:endParaRPr lang="it-IT" sz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3000"/>
              </a:lnSpc>
            </a:pPr>
            <a:endParaRPr lang="it-IT" sz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3000"/>
              </a:lnSpc>
            </a:pPr>
            <a:r>
              <a:rPr lang="it-IT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VISITA STABILIMENTI</a:t>
            </a:r>
          </a:p>
          <a:p>
            <a:pPr algn="ctr">
              <a:lnSpc>
                <a:spcPct val="83000"/>
              </a:lnSpc>
            </a:pPr>
            <a:endParaRPr lang="it-IT" sz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3000"/>
              </a:lnSpc>
            </a:pPr>
            <a:endParaRPr lang="it-IT" sz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3000"/>
              </a:lnSpc>
            </a:pPr>
            <a:endParaRPr lang="it-IT" sz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3000"/>
              </a:lnSpc>
            </a:pPr>
            <a:r>
              <a:rPr lang="it-IT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VALLI ZABBAN </a:t>
            </a:r>
          </a:p>
          <a:p>
            <a:pPr algn="ctr">
              <a:lnSpc>
                <a:spcPct val="83000"/>
              </a:lnSpc>
            </a:pPr>
            <a:r>
              <a:rPr lang="it-IT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(produzione bitume modificato e laboratorio)</a:t>
            </a:r>
          </a:p>
          <a:p>
            <a:pPr algn="ctr">
              <a:lnSpc>
                <a:spcPct val="83000"/>
              </a:lnSpc>
            </a:pPr>
            <a:endParaRPr lang="it-IT" sz="1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3000"/>
              </a:lnSpc>
            </a:pPr>
            <a:r>
              <a:rPr lang="it-IT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FRANTOIO FONDOVALLE</a:t>
            </a:r>
          </a:p>
          <a:p>
            <a:pPr algn="ctr">
              <a:lnSpc>
                <a:spcPct val="83000"/>
              </a:lnSpc>
            </a:pPr>
            <a:r>
              <a:rPr lang="it-IT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(produzione conglomerato bituminoso)</a:t>
            </a:r>
          </a:p>
          <a:p>
            <a:pPr algn="ctr">
              <a:lnSpc>
                <a:spcPct val="83000"/>
              </a:lnSpc>
            </a:pPr>
            <a:endParaRPr lang="it-IT" sz="1200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3000"/>
              </a:lnSpc>
            </a:pPr>
            <a:endParaRPr lang="it-IT" sz="1200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3000"/>
              </a:lnSpc>
            </a:pPr>
            <a:endParaRPr lang="it-IT" sz="1200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2563" algn="ctr">
              <a:lnSpc>
                <a:spcPct val="83000"/>
              </a:lnSpc>
            </a:pPr>
            <a:endParaRPr lang="it-IT" sz="1100" b="1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2563" algn="ctr">
              <a:lnSpc>
                <a:spcPct val="83000"/>
              </a:lnSpc>
            </a:pPr>
            <a:endParaRPr lang="it-IT" sz="1400" b="1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2563" algn="ctr">
              <a:lnSpc>
                <a:spcPct val="83000"/>
              </a:lnSpc>
            </a:pPr>
            <a:r>
              <a:rPr lang="it-IT" sz="14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SITEB – Strade Italiane e Bitumi</a:t>
            </a:r>
          </a:p>
          <a:p>
            <a:pPr marL="182563" algn="ctr">
              <a:lnSpc>
                <a:spcPct val="83000"/>
              </a:lnSpc>
            </a:pPr>
            <a:r>
              <a:rPr lang="it-IT" sz="1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Piazza della Costituzione, 5C, 40128 Bologna BO</a:t>
            </a:r>
            <a:endParaRPr lang="it-IT" sz="1100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2563" algn="ctr">
              <a:lnSpc>
                <a:spcPct val="83000"/>
              </a:lnSpc>
            </a:pPr>
            <a:r>
              <a:rPr lang="it-IT" sz="11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telefono 051 282977 – </a:t>
            </a:r>
            <a:r>
              <a:rPr lang="it-IT" sz="11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e.mail</a:t>
            </a:r>
            <a:r>
              <a:rPr lang="it-IT" sz="11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it-IT" sz="1100" u="sng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siteb@siteb.it</a:t>
            </a:r>
            <a:endParaRPr lang="it-IT" sz="1400" dirty="0">
              <a:solidFill>
                <a:srgbClr val="4D4D4D"/>
              </a:solidFill>
              <a:effectLst/>
              <a:latin typeface="Arial Unicode MS"/>
              <a:ea typeface="Calibri" panose="020F0502020204030204" pitchFamily="34" charset="0"/>
              <a:cs typeface="Lao UI" panose="020B0502040204020203" pitchFamily="34" charset="0"/>
            </a:endParaRPr>
          </a:p>
          <a:p>
            <a:pPr algn="ctr"/>
            <a:endParaRPr lang="it-IT" sz="1400" dirty="0">
              <a:solidFill>
                <a:srgbClr val="4D4D4D"/>
              </a:solidFill>
              <a:latin typeface="Arial Unicode MS"/>
              <a:ea typeface="Calibri" panose="020F0502020204030204" pitchFamily="34" charset="0"/>
              <a:cs typeface="Lao UI" panose="020B0502040204020203" pitchFamily="34" charset="0"/>
            </a:endParaRPr>
          </a:p>
          <a:p>
            <a:pPr algn="ctr"/>
            <a:endParaRPr lang="it-IT" sz="1400" dirty="0">
              <a:solidFill>
                <a:srgbClr val="4D4D4D"/>
              </a:solidFill>
              <a:effectLst/>
              <a:latin typeface="Arial Unicode MS"/>
              <a:ea typeface="Calibri" panose="020F0502020204030204" pitchFamily="34" charset="0"/>
              <a:cs typeface="Lao UI" panose="020B0502040204020203" pitchFamily="34" charset="0"/>
            </a:endParaRPr>
          </a:p>
          <a:p>
            <a:pPr algn="ctr"/>
            <a:endParaRPr lang="it-IT" sz="1400" dirty="0">
              <a:solidFill>
                <a:srgbClr val="4D4D4D"/>
              </a:solidFill>
              <a:latin typeface="Arial Unicode MS"/>
              <a:ea typeface="Calibri" panose="020F0502020204030204" pitchFamily="34" charset="0"/>
              <a:cs typeface="Lao UI" panose="020B0502040204020203" pitchFamily="34" charset="0"/>
            </a:endParaRPr>
          </a:p>
          <a:p>
            <a:pPr algn="ctr"/>
            <a:endParaRPr lang="it-IT" sz="1400" dirty="0">
              <a:solidFill>
                <a:srgbClr val="4D4D4D"/>
              </a:solidFill>
              <a:effectLst/>
              <a:latin typeface="Arial Unicode MS"/>
              <a:ea typeface="Calibri" panose="020F0502020204030204" pitchFamily="34" charset="0"/>
              <a:cs typeface="Lao UI" panose="020B0502040204020203" pitchFamily="34" charset="0"/>
            </a:endParaRPr>
          </a:p>
          <a:p>
            <a:pPr algn="ctr"/>
            <a:endParaRPr lang="it-IT" sz="1400" dirty="0">
              <a:solidFill>
                <a:srgbClr val="4D4D4D"/>
              </a:solidFill>
              <a:effectLst/>
              <a:latin typeface="Arial Unicode MS"/>
              <a:ea typeface="Calibri" panose="020F0502020204030204" pitchFamily="34" charset="0"/>
              <a:cs typeface="Lao UI" panose="020B0502040204020203" pitchFamily="34" charset="0"/>
            </a:endParaRPr>
          </a:p>
          <a:p>
            <a:pPr algn="ctr"/>
            <a:endParaRPr lang="it-IT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magine 16" descr="Immagine che contiene testo&#10;&#10;Descrizione generata automaticamente">
            <a:extLst>
              <a:ext uri="{FF2B5EF4-FFF2-40B4-BE49-F238E27FC236}">
                <a16:creationId xmlns:a16="http://schemas.microsoft.com/office/drawing/2014/main" id="{FC229632-2009-CF2A-FAD7-116FFFBF7E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5418" y="153024"/>
            <a:ext cx="1075209" cy="526256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2" name="Text Box 2">
            <a:extLst>
              <a:ext uri="{FF2B5EF4-FFF2-40B4-BE49-F238E27FC236}">
                <a16:creationId xmlns:a16="http://schemas.microsoft.com/office/drawing/2014/main" id="{7276DF06-D881-7123-DB7D-6AFFF74D2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7916" y="2401455"/>
            <a:ext cx="6462713" cy="5020069"/>
          </a:xfrm>
          <a:prstGeom prst="rect">
            <a:avLst/>
          </a:prstGeom>
          <a:noFill/>
          <a:ln w="19050" algn="in">
            <a:solidFill>
              <a:srgbClr val="15764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44576" tIns="36576" rIns="144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Per </a:t>
            </a:r>
            <a:r>
              <a:rPr kumimoji="0" lang="it-IT" altLang="it-IT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Associati e non Associati SITEB</a:t>
            </a: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, compilare il seguente format da inviare a </a:t>
            </a:r>
            <a:r>
              <a:rPr lang="it-IT" altLang="it-IT" sz="1400" b="1" dirty="0">
                <a:solidFill>
                  <a:srgbClr val="000000"/>
                </a:solidFill>
                <a:latin typeface="Arial Narrow" panose="020B0606020202030204" pitchFamily="34" charset="0"/>
              </a:rPr>
              <a:t>siteb@siteb.it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NOME		__________________________________________________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COGNOME		__________________________________________________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C.F. personale (</a:t>
            </a:r>
            <a:r>
              <a:rPr kumimoji="0" lang="it-IT" altLang="it-IT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solo per i CFP se disponibili</a:t>
            </a: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) _________________________________________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AZIENDA/ENTE	__________________________________________________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VIA	____________________________ CAP _______   CITTA’_______________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P.IVA	_________________________              C.F. __________________________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Codice destinatario _________________ (per fatturazione elettronica)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TEL./CELL.</a:t>
            </a:r>
            <a:r>
              <a:rPr lang="it-IT" altLang="it-IT" sz="1400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________________________  e-mail ___________________________________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Pagamento con bonifico bancario su c/c intestato a SITEBSI Srl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I</a:t>
            </a:r>
            <a:r>
              <a:rPr kumimoji="0" lang="it-IT" altLang="it-IT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BAN  IT 79 K 02008 13120 00000 3534645</a:t>
            </a:r>
            <a:br>
              <a:rPr kumimoji="0" lang="it-IT" altLang="it-IT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</a:br>
            <a:r>
              <a:rPr kumimoji="0" lang="it-IT" altLang="it-IT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Autorizzo il trattamento dei dati personali ai sensi del Decreto Legislativo 30 giugno 2003, n. 196 e del GDPR (Regolamento UE 2016/679) per le finalità di cui alla richiesta di iscrizione.</a:t>
            </a:r>
            <a:r>
              <a:rPr kumimoji="0" lang="it-IT" altLang="it-IT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							                            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FIRMA ________________________________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AC7B5BE7-8FCC-149A-64BB-DBFD7529E8FB}"/>
              </a:ext>
            </a:extLst>
          </p:cNvPr>
          <p:cNvSpPr/>
          <p:nvPr/>
        </p:nvSpPr>
        <p:spPr>
          <a:xfrm>
            <a:off x="3887916" y="153024"/>
            <a:ext cx="6690360" cy="16078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lnSpc>
                <a:spcPct val="115000"/>
              </a:lnSpc>
            </a:pPr>
            <a:r>
              <a:rPr lang="it-IT" sz="1200" b="1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QUOTA DI PARTECIPAZIONE</a:t>
            </a:r>
            <a:r>
              <a:rPr lang="it-IT" sz="12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: </a:t>
            </a:r>
          </a:p>
          <a:p>
            <a:pPr marL="257175" indent="-171450">
              <a:lnSpc>
                <a:spcPct val="150000"/>
              </a:lnSpc>
              <a:buFontTx/>
              <a:buChar char="-"/>
            </a:pPr>
            <a:r>
              <a:rPr lang="it-IT" sz="12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Associati SITEB, e iscritti all’Ordine degli Ingegneri di Bologna		</a:t>
            </a:r>
            <a:r>
              <a:rPr lang="it-IT" sz="1200" b="1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Euro 500+iva</a:t>
            </a:r>
          </a:p>
          <a:p>
            <a:pPr marL="257175" indent="-171450">
              <a:lnSpc>
                <a:spcPct val="150000"/>
              </a:lnSpc>
              <a:buFontTx/>
              <a:buChar char="-"/>
            </a:pPr>
            <a:r>
              <a:rPr lang="it-IT" sz="12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Non associati SITEB 								</a:t>
            </a:r>
            <a:r>
              <a:rPr lang="it-IT" sz="1200" b="1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Euro 800+iva</a:t>
            </a:r>
          </a:p>
          <a:p>
            <a:pPr marL="85725">
              <a:lnSpc>
                <a:spcPct val="150000"/>
              </a:lnSpc>
            </a:pPr>
            <a:r>
              <a:rPr lang="it-IT" sz="12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La quota comprende: costi ristorazione, materiale didattico (estratto sintetico delle presentazioni), altra documentazione distribuita da SITEB, attestato di partecipazione.</a:t>
            </a:r>
          </a:p>
          <a:p>
            <a:pPr marL="95250">
              <a:lnSpc>
                <a:spcPct val="115000"/>
              </a:lnSpc>
            </a:pPr>
            <a:r>
              <a:rPr lang="it-IT" sz="1200" b="1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Sconto: 20 % nel caso di partecipazione di più di n. 3 iscritti per azienda</a:t>
            </a:r>
          </a:p>
          <a:p>
            <a:pPr marL="717550" indent="-171450">
              <a:lnSpc>
                <a:spcPct val="115000"/>
              </a:lnSpc>
              <a:buFontTx/>
              <a:buChar char="-"/>
            </a:pPr>
            <a:endParaRPr lang="it-IT" sz="1000" dirty="0">
              <a:solidFill>
                <a:schemeClr val="tx1"/>
              </a:solidFill>
              <a:highlight>
                <a:srgbClr val="FFFF00"/>
              </a:highlight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0D843C6-3EA4-1AF2-CFD0-A2BC7ADFC6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373" y="108436"/>
            <a:ext cx="981541" cy="786452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717352A5-8C2C-EFF2-4647-569540148943}"/>
              </a:ext>
            </a:extLst>
          </p:cNvPr>
          <p:cNvSpPr txBox="1"/>
          <p:nvPr/>
        </p:nvSpPr>
        <p:spPr>
          <a:xfrm>
            <a:off x="4057417" y="1788761"/>
            <a:ext cx="6123709" cy="58477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it-IT" sz="1600" dirty="0"/>
              <a:t>Gli interessati, iscritti all’Ordine di Bologna, dovranno effettuare l’iscrizione per via telematica esclusivamente sul portale dell’Ordine</a:t>
            </a:r>
          </a:p>
        </p:txBody>
      </p:sp>
    </p:spTree>
    <p:extLst>
      <p:ext uri="{BB962C8B-B14F-4D97-AF65-F5344CB8AC3E}">
        <p14:creationId xmlns:p14="http://schemas.microsoft.com/office/powerpoint/2010/main" val="3549513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906</TotalTime>
  <Words>1186</Words>
  <Application>Microsoft Office PowerPoint</Application>
  <PresentationFormat>Personalizzato</PresentationFormat>
  <Paragraphs>216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10" baseType="lpstr">
      <vt:lpstr>Arial</vt:lpstr>
      <vt:lpstr>Arial Narrow</vt:lpstr>
      <vt:lpstr>Arial Unicode MS</vt:lpstr>
      <vt:lpstr>Calibri</vt:lpstr>
      <vt:lpstr>Calibri Light</vt:lpstr>
      <vt:lpstr>MS Reference Sans Serif</vt:lpstr>
      <vt:lpstr>Tema di Office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Marco Capsoni</dc:creator>
  <cp:lastModifiedBy>Stefano Ravaioli</cp:lastModifiedBy>
  <cp:revision>56</cp:revision>
  <cp:lastPrinted>2023-05-29T13:50:43Z</cp:lastPrinted>
  <dcterms:created xsi:type="dcterms:W3CDTF">2023-02-25T13:50:50Z</dcterms:created>
  <dcterms:modified xsi:type="dcterms:W3CDTF">2023-06-19T12:39:19Z</dcterms:modified>
</cp:coreProperties>
</file>